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90" r:id="rId2"/>
    <p:sldId id="518" r:id="rId3"/>
    <p:sldId id="519" r:id="rId4"/>
    <p:sldId id="490" r:id="rId5"/>
    <p:sldId id="257" r:id="rId6"/>
    <p:sldId id="258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69" r:id="rId16"/>
    <p:sldId id="430" r:id="rId17"/>
    <p:sldId id="431" r:id="rId18"/>
    <p:sldId id="432" r:id="rId19"/>
    <p:sldId id="433" r:id="rId20"/>
    <p:sldId id="435" r:id="rId21"/>
    <p:sldId id="436" r:id="rId22"/>
    <p:sldId id="437" r:id="rId23"/>
    <p:sldId id="438" r:id="rId24"/>
    <p:sldId id="439" r:id="rId25"/>
    <p:sldId id="440" r:id="rId26"/>
    <p:sldId id="496" r:id="rId27"/>
    <p:sldId id="491" r:id="rId28"/>
    <p:sldId id="497" r:id="rId29"/>
    <p:sldId id="498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495" r:id="rId39"/>
    <p:sldId id="508" r:id="rId40"/>
    <p:sldId id="510" r:id="rId41"/>
    <p:sldId id="509" r:id="rId42"/>
    <p:sldId id="511" r:id="rId43"/>
    <p:sldId id="512" r:id="rId44"/>
    <p:sldId id="492" r:id="rId45"/>
    <p:sldId id="514" r:id="rId46"/>
    <p:sldId id="515" r:id="rId47"/>
    <p:sldId id="355" r:id="rId48"/>
    <p:sldId id="516" r:id="rId49"/>
    <p:sldId id="517" r:id="rId50"/>
    <p:sldId id="275" r:id="rId51"/>
    <p:sldId id="276" r:id="rId52"/>
    <p:sldId id="277" r:id="rId53"/>
    <p:sldId id="477" r:id="rId54"/>
    <p:sldId id="475" r:id="rId55"/>
    <p:sldId id="478" r:id="rId56"/>
    <p:sldId id="393" r:id="rId57"/>
    <p:sldId id="520" r:id="rId58"/>
    <p:sldId id="474" r:id="rId59"/>
    <p:sldId id="479" r:id="rId60"/>
    <p:sldId id="342" r:id="rId61"/>
    <p:sldId id="441" r:id="rId62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">
          <p15:clr>
            <a:srgbClr val="A4A3A4"/>
          </p15:clr>
        </p15:guide>
        <p15:guide id="2" pos="28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a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90C"/>
    <a:srgbClr val="ED470D"/>
    <a:srgbClr val="336699"/>
    <a:srgbClr val="CFCFCF"/>
    <a:srgbClr val="333333"/>
    <a:srgbClr val="CCCCCC"/>
    <a:srgbClr val="002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03" autoAdjust="0"/>
  </p:normalViewPr>
  <p:slideViewPr>
    <p:cSldViewPr snapToGrid="0">
      <p:cViewPr varScale="1">
        <p:scale>
          <a:sx n="61" d="100"/>
          <a:sy n="61" d="100"/>
        </p:scale>
        <p:origin x="948" y="64"/>
      </p:cViewPr>
      <p:guideLst>
        <p:guide orient="horz" pos="1267"/>
        <p:guide pos="2889"/>
      </p:guideLst>
    </p:cSldViewPr>
  </p:slideViewPr>
  <p:outlineViewPr>
    <p:cViewPr>
      <p:scale>
        <a:sx n="33" d="100"/>
        <a:sy n="33" d="100"/>
      </p:scale>
      <p:origin x="0" y="2231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0474"/>
    </p:cViewPr>
  </p:sorterViewPr>
  <p:notesViewPr>
    <p:cSldViewPr snapToGrid="0">
      <p:cViewPr varScale="1">
        <p:scale>
          <a:sx n="68" d="100"/>
          <a:sy n="68" d="100"/>
        </p:scale>
        <p:origin x="-2654" y="-77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639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0952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639" y="8250952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E9B7B3-FB73-4321-9D4C-437A43E873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639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0225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0081" y="4126231"/>
            <a:ext cx="512064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952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639" y="8250952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8" tIns="43095" rIns="86188" bIns="430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8EA7CE-5397-4DDC-93F2-38642D54A9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D9C9F-60F3-48E5-8615-85B2B347DC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D9C9F-60F3-48E5-8615-85B2B347DC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D9C9F-60F3-48E5-8615-85B2B347DC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D9C9F-60F3-48E5-8615-85B2B347DC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D9C9F-60F3-48E5-8615-85B2B347DC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5666" eaLnBrk="0" hangingPunct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D9C9F-60F3-48E5-8615-85B2B347DC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E01D-A14D-4F3E-A08B-AD01A374226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625453" y="8251599"/>
            <a:ext cx="2773958" cy="4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88" tIns="43095" rIns="86188" bIns="43095" anchor="b"/>
          <a:lstStyle/>
          <a:p>
            <a:pPr algn="r" eaLnBrk="0" hangingPunct="0"/>
            <a:fld id="{93E7F03A-1A1C-426F-88AE-A8C72FA533E8}" type="slidenum">
              <a:rPr lang="en-US" sz="1200"/>
              <a:pPr algn="r" eaLnBrk="0" hangingPunct="0"/>
              <a:t>53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625453" y="8251599"/>
            <a:ext cx="2773958" cy="4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88" tIns="43095" rIns="86188" bIns="43095" anchor="b"/>
          <a:lstStyle/>
          <a:p>
            <a:pPr algn="r" eaLnBrk="0" hangingPunct="0"/>
            <a:fld id="{297C9BCE-C943-4D9A-9D58-565A59FD59DF}" type="slidenum">
              <a:rPr lang="en-US" sz="1200"/>
              <a:pPr algn="r" eaLnBrk="0" hangingPunct="0"/>
              <a:t>54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8FB3E-1900-4811-99EB-C5F4C739E517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E7428-805F-4C1F-B6B6-9527F0EA6C98}" type="slidenum">
              <a:rPr lang="en-US"/>
              <a:pPr/>
              <a:t>59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960" y="4126231"/>
            <a:ext cx="5191760" cy="3909060"/>
          </a:xfrm>
          <a:ln/>
        </p:spPr>
        <p:txBody>
          <a:bodyPr lIns="86179" tIns="43088" rIns="86179" bIns="430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D9C9F-60F3-48E5-8615-85B2B347DC7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F6AA-77C8-4702-A62D-33AE4874882A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A7CE-5397-4DDC-93F2-38642D54A9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3" name="Picture 13" descr="pptCover_T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1848" name="Text Box 8"/>
          <p:cNvSpPr txBox="1">
            <a:spLocks noChangeArrowheads="1"/>
          </p:cNvSpPr>
          <p:nvPr userDrawn="1"/>
        </p:nvSpPr>
        <p:spPr bwMode="auto">
          <a:xfrm>
            <a:off x="268287" y="3519488"/>
            <a:ext cx="88757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j-lt"/>
              </a:rPr>
              <a:t>First Responder</a:t>
            </a:r>
            <a:endParaRPr lang="en-US" sz="4800" baseline="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+mj-lt"/>
              </a:rPr>
              <a:t>Basic SAR Training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1850" name="Text Box 10"/>
          <p:cNvSpPr txBox="1">
            <a:spLocks noChangeArrowheads="1"/>
          </p:cNvSpPr>
          <p:nvPr userDrawn="1"/>
        </p:nvSpPr>
        <p:spPr bwMode="auto">
          <a:xfrm>
            <a:off x="304800" y="5468002"/>
            <a:ext cx="1180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  <a:latin typeface="+mj-lt"/>
              </a:rPr>
              <a:t>May 2011</a:t>
            </a:r>
            <a:endParaRPr lang="en-US" sz="18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46364" y="5015344"/>
            <a:ext cx="51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Module 2: Search Operations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06FBD-F39D-4BF8-9084-A182A0209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9013"/>
            <a:ext cx="20574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9013"/>
            <a:ext cx="60198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E9951-FC0E-44B5-848F-292C3CF17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BECFB-735D-4EDC-8CE4-2BCFB5E9F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6A9566-C216-44FC-A259-832165539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9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9284C-C84B-47D3-8C2F-0879545F9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CE95BE-7D4D-4525-90C1-2B7835CC7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797B-C5C5-469F-852E-5EB5F9D62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5779C4-7A89-4309-AB3B-392D05843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5750A-EA63-4D35-8545-A542F61A6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F48ED-2A78-4B1E-9C25-C7B5919E7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9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 userDrawn="1"/>
        </p:nvSpPr>
        <p:spPr bwMode="auto">
          <a:xfrm>
            <a:off x="838200" y="190500"/>
            <a:ext cx="54864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First Responder Basic</a:t>
            </a:r>
            <a:r>
              <a:rPr lang="en-US" baseline="0" dirty="0" smtClean="0">
                <a:solidFill>
                  <a:schemeClr val="bg1"/>
                </a:solidFill>
                <a:latin typeface="+mj-lt"/>
              </a:rPr>
              <a:t> SAR Training</a:t>
            </a:r>
          </a:p>
          <a:p>
            <a:pPr>
              <a:spcBef>
                <a:spcPct val="50000"/>
              </a:spcBef>
            </a:pP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606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90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460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5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fld id="{F3071382-6A09-4ADD-98A7-88251CA6BB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gdc.gov/us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National Grid Coordinate</a:t>
            </a:r>
            <a:endParaRPr lang="en-US" dirty="0"/>
          </a:p>
        </p:txBody>
      </p:sp>
      <p:pic>
        <p:nvPicPr>
          <p:cNvPr id="6" name="Content Placeholder 5" descr="grid overla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8954" y="2183644"/>
            <a:ext cx="4297032" cy="307074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559" y="5414891"/>
            <a:ext cx="8188656" cy="876726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What does the </a:t>
            </a:r>
            <a:r>
              <a:rPr lang="en-US" i="1" dirty="0" err="1" smtClean="0"/>
              <a:t>USNG</a:t>
            </a:r>
            <a:r>
              <a:rPr lang="en-US" i="1" dirty="0" smtClean="0"/>
              <a:t> Coordinate look like?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9284C-C84B-47D3-8C2F-0879545F96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40598" y="1985660"/>
            <a:ext cx="2057400" cy="5238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GridZone</a:t>
            </a:r>
          </a:p>
        </p:txBody>
      </p:sp>
      <p:cxnSp>
        <p:nvCxnSpPr>
          <p:cNvPr id="18436" name="Straight Arrow Connector 6"/>
          <p:cNvCxnSpPr>
            <a:cxnSpLocks noChangeShapeType="1"/>
          </p:cNvCxnSpPr>
          <p:nvPr/>
        </p:nvCxnSpPr>
        <p:spPr bwMode="auto">
          <a:xfrm rot="16200000" flipH="1">
            <a:off x="2701721" y="3438699"/>
            <a:ext cx="532849" cy="314384"/>
          </a:xfrm>
          <a:prstGeom prst="curvedConnector3">
            <a:avLst>
              <a:gd name="adj1" fmla="val 37194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1081211" y="2819660"/>
            <a:ext cx="2362200" cy="5238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100k square</a:t>
            </a:r>
          </a:p>
        </p:txBody>
      </p:sp>
      <p:cxnSp>
        <p:nvCxnSpPr>
          <p:cNvPr id="18438" name="Straight Arrow Connector 9"/>
          <p:cNvCxnSpPr>
            <a:cxnSpLocks noChangeShapeType="1"/>
            <a:endCxn id="49" idx="2"/>
          </p:cNvCxnSpPr>
          <p:nvPr/>
        </p:nvCxnSpPr>
        <p:spPr bwMode="auto">
          <a:xfrm rot="16200000" flipH="1">
            <a:off x="341875" y="2725299"/>
            <a:ext cx="1706916" cy="1348820"/>
          </a:xfrm>
          <a:prstGeom prst="curvedConnector2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3699155" y="2193892"/>
            <a:ext cx="2057400" cy="9540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Easting (right)</a:t>
            </a:r>
          </a:p>
        </p:txBody>
      </p:sp>
      <p:cxnSp>
        <p:nvCxnSpPr>
          <p:cNvPr id="18440" name="Straight Arrow Connector 11"/>
          <p:cNvCxnSpPr>
            <a:cxnSpLocks noChangeShapeType="1"/>
            <a:stCxn id="18439" idx="2"/>
          </p:cNvCxnSpPr>
          <p:nvPr/>
        </p:nvCxnSpPr>
        <p:spPr bwMode="auto">
          <a:xfrm rot="5400000">
            <a:off x="4345881" y="3500712"/>
            <a:ext cx="734706" cy="2924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6037992" y="2193893"/>
            <a:ext cx="2057400" cy="9540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Northing</a:t>
            </a:r>
          </a:p>
          <a:p>
            <a:pPr algn="ctr"/>
            <a:r>
              <a:rPr lang="en-US" sz="2800" dirty="0"/>
              <a:t>(up)</a:t>
            </a:r>
          </a:p>
        </p:txBody>
      </p:sp>
      <p:cxnSp>
        <p:nvCxnSpPr>
          <p:cNvPr id="18442" name="Straight Arrow Connector 13"/>
          <p:cNvCxnSpPr>
            <a:cxnSpLocks noChangeShapeType="1"/>
            <a:stCxn id="18441" idx="2"/>
          </p:cNvCxnSpPr>
          <p:nvPr/>
        </p:nvCxnSpPr>
        <p:spPr bwMode="auto">
          <a:xfrm rot="5400000">
            <a:off x="6547165" y="3342806"/>
            <a:ext cx="714353" cy="32470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3825530" y="5159724"/>
            <a:ext cx="4373297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Meters between </a:t>
            </a:r>
            <a:r>
              <a:rPr lang="en-US" sz="2800" dirty="0" smtClean="0"/>
              <a:t>0-99,999</a:t>
            </a:r>
            <a:endParaRPr lang="en-US" sz="2800" dirty="0"/>
          </a:p>
        </p:txBody>
      </p:sp>
      <p:cxnSp>
        <p:nvCxnSpPr>
          <p:cNvPr id="18444" name="Straight Arrow Connector 18"/>
          <p:cNvCxnSpPr>
            <a:cxnSpLocks noChangeShapeType="1"/>
          </p:cNvCxnSpPr>
          <p:nvPr/>
        </p:nvCxnSpPr>
        <p:spPr bwMode="auto">
          <a:xfrm rot="10800000">
            <a:off x="4612943" y="4544705"/>
            <a:ext cx="1267356" cy="618145"/>
          </a:xfrm>
          <a:prstGeom prst="curvedConnector3">
            <a:avLst>
              <a:gd name="adj1" fmla="val 100613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5" name="Straight Arrow Connector 20"/>
          <p:cNvCxnSpPr>
            <a:cxnSpLocks noChangeShapeType="1"/>
            <a:stCxn id="18443" idx="0"/>
          </p:cNvCxnSpPr>
          <p:nvPr/>
        </p:nvCxnSpPr>
        <p:spPr bwMode="auto">
          <a:xfrm rot="5400000" flipH="1" flipV="1">
            <a:off x="5982968" y="4573077"/>
            <a:ext cx="615858" cy="557437"/>
          </a:xfrm>
          <a:prstGeom prst="curvedConnector3">
            <a:avLst>
              <a:gd name="adj1" fmla="val 23407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52269" y="846176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USNG Coordinate - Complete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10</a:t>
            </a:fld>
            <a:endParaRPr lang="en-US" b="0" dirty="0"/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665323" y="3681505"/>
            <a:ext cx="76962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NQ  82100   09500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14400" y="5233181"/>
            <a:ext cx="241964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Pre-Designated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 bwMode="auto">
          <a:xfrm>
            <a:off x="1869743" y="3807725"/>
            <a:ext cx="968991" cy="89088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51" name="Straight Arrow Connector 50"/>
          <p:cNvCxnSpPr>
            <a:stCxn id="48" idx="0"/>
            <a:endCxn id="49" idx="4"/>
          </p:cNvCxnSpPr>
          <p:nvPr/>
        </p:nvCxnSpPr>
        <p:spPr bwMode="auto">
          <a:xfrm rot="5400000" flipH="1" flipV="1">
            <a:off x="1971944" y="4850887"/>
            <a:ext cx="534573" cy="2300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Elbow Connector 54"/>
          <p:cNvCxnSpPr/>
          <p:nvPr/>
        </p:nvCxnSpPr>
        <p:spPr bwMode="auto">
          <a:xfrm>
            <a:off x="3757334" y="4559192"/>
            <a:ext cx="1730326" cy="1588"/>
          </a:xfrm>
          <a:prstGeom prst="bentConnector3">
            <a:avLst>
              <a:gd name="adj1" fmla="val 5162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Elbow Connector 63"/>
          <p:cNvCxnSpPr/>
          <p:nvPr/>
        </p:nvCxnSpPr>
        <p:spPr bwMode="auto">
          <a:xfrm>
            <a:off x="5612345" y="4556427"/>
            <a:ext cx="1730326" cy="1588"/>
          </a:xfrm>
          <a:prstGeom prst="bentConnector3">
            <a:avLst>
              <a:gd name="adj1" fmla="val 5162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2811439" y="3814620"/>
            <a:ext cx="862924" cy="8862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4" name="Straight Arrow Connector 23"/>
          <p:cNvCxnSpPr>
            <a:stCxn id="48" idx="0"/>
            <a:endCxn id="22" idx="4"/>
          </p:cNvCxnSpPr>
          <p:nvPr/>
        </p:nvCxnSpPr>
        <p:spPr bwMode="auto">
          <a:xfrm rot="5400000" flipH="1" flipV="1">
            <a:off x="2417412" y="4407693"/>
            <a:ext cx="532298" cy="11186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Elbow Connector 30"/>
          <p:cNvCxnSpPr/>
          <p:nvPr/>
        </p:nvCxnSpPr>
        <p:spPr bwMode="auto">
          <a:xfrm>
            <a:off x="3759609" y="3906374"/>
            <a:ext cx="1730326" cy="1588"/>
          </a:xfrm>
          <a:prstGeom prst="bentConnector3">
            <a:avLst>
              <a:gd name="adj1" fmla="val 5162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/>
          <p:nvPr/>
        </p:nvCxnSpPr>
        <p:spPr bwMode="auto">
          <a:xfrm>
            <a:off x="5617979" y="3908649"/>
            <a:ext cx="1730326" cy="1588"/>
          </a:xfrm>
          <a:prstGeom prst="bentConnector3">
            <a:avLst>
              <a:gd name="adj1" fmla="val 5162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 rot="16200000" flipH="1">
            <a:off x="7008128" y="4237628"/>
            <a:ext cx="641441" cy="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Elbow Connector 40"/>
          <p:cNvCxnSpPr/>
          <p:nvPr/>
        </p:nvCxnSpPr>
        <p:spPr bwMode="auto">
          <a:xfrm rot="16200000" flipH="1">
            <a:off x="5318081" y="4226255"/>
            <a:ext cx="641441" cy="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Elbow Connector 41"/>
          <p:cNvCxnSpPr/>
          <p:nvPr/>
        </p:nvCxnSpPr>
        <p:spPr bwMode="auto">
          <a:xfrm rot="16200000" flipH="1">
            <a:off x="5156583" y="4214881"/>
            <a:ext cx="641441" cy="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Elbow Connector 42"/>
          <p:cNvCxnSpPr/>
          <p:nvPr/>
        </p:nvCxnSpPr>
        <p:spPr bwMode="auto">
          <a:xfrm rot="16200000" flipH="1">
            <a:off x="3439240" y="4217157"/>
            <a:ext cx="641441" cy="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673"/>
            <a:ext cx="8229600" cy="966396"/>
          </a:xfrm>
        </p:spPr>
        <p:txBody>
          <a:bodyPr/>
          <a:lstStyle/>
          <a:p>
            <a:r>
              <a:rPr lang="en-US" sz="3600" dirty="0" smtClean="0"/>
              <a:t>Grid Zone Designation (</a:t>
            </a:r>
            <a:r>
              <a:rPr lang="en-US" sz="3600" dirty="0" err="1" smtClean="0"/>
              <a:t>GZD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1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0" y="1842448"/>
            <a:ext cx="9144000" cy="3616656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39487" y="5513696"/>
            <a:ext cx="846161" cy="1344304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131558"/>
            <a:ext cx="3698543" cy="1726442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1570" y="5145206"/>
            <a:ext cx="4542430" cy="1712794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3766" y="2101756"/>
            <a:ext cx="4558353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kern="0" dirty="0" err="1" smtClean="0">
                <a:solidFill>
                  <a:schemeClr val="tx2"/>
                </a:solidFill>
              </a:rPr>
              <a:t>14R</a:t>
            </a:r>
            <a:r>
              <a:rPr lang="en-US" sz="3200" kern="0" dirty="0" smtClean="0">
                <a:solidFill>
                  <a:schemeClr val="tx2"/>
                </a:solidFill>
              </a:rPr>
              <a:t> NQ  82100   09500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98136" y="2175640"/>
            <a:ext cx="3428333" cy="425669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80136" y="2081048"/>
            <a:ext cx="738158" cy="6148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797B-C5C5-469F-852E-5EB5F9D628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5026"/>
            <a:ext cx="9144000" cy="519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673"/>
            <a:ext cx="8229600" cy="966396"/>
          </a:xfrm>
        </p:spPr>
        <p:txBody>
          <a:bodyPr/>
          <a:lstStyle/>
          <a:p>
            <a:r>
              <a:rPr lang="en-US" sz="3600" dirty="0" smtClean="0"/>
              <a:t>100,000 Meter Square (regional area)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678675"/>
            <a:ext cx="9144000" cy="3780429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90365" y="5513696"/>
            <a:ext cx="1446662" cy="109182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131558"/>
            <a:ext cx="4735773" cy="1726442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77970" y="5145206"/>
            <a:ext cx="2866030" cy="1712794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55911" y="6635085"/>
            <a:ext cx="2866030" cy="222915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0936" y="1842448"/>
            <a:ext cx="4558353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kern="0" dirty="0" err="1" smtClean="0">
                <a:solidFill>
                  <a:schemeClr val="tx2"/>
                </a:solidFill>
              </a:rPr>
              <a:t>14R</a:t>
            </a:r>
            <a:r>
              <a:rPr lang="en-US" sz="3200" kern="0" dirty="0" smtClean="0">
                <a:solidFill>
                  <a:schemeClr val="tx2"/>
                </a:solidFill>
              </a:rPr>
              <a:t> NQ  82100   09500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028757" y="1923391"/>
            <a:ext cx="2576996" cy="425669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349062" y="1933901"/>
            <a:ext cx="846083" cy="425669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12639" y="1858214"/>
            <a:ext cx="777923" cy="5732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797B-C5C5-469F-852E-5EB5F9D628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12" grpId="0" animBg="1"/>
      <p:bldP spid="12" grpId="1" animBg="1"/>
      <p:bldP spid="11" grpId="0" animBg="1"/>
      <p:bldP spid="11" grpId="1" animBg="1"/>
      <p:bldP spid="15" grpId="0" animBg="1"/>
      <p:bldP spid="15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838888"/>
            <a:ext cx="8229600" cy="908025"/>
          </a:xfrm>
        </p:spPr>
        <p:txBody>
          <a:bodyPr/>
          <a:lstStyle/>
          <a:p>
            <a:r>
              <a:rPr lang="en-US" sz="3600" dirty="0" err="1" smtClean="0"/>
              <a:t>USNG</a:t>
            </a:r>
            <a:r>
              <a:rPr lang="en-US" sz="3600" dirty="0" smtClean="0"/>
              <a:t> Accuracy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773" y="1624084"/>
            <a:ext cx="8816454" cy="5049671"/>
          </a:xfrm>
        </p:spPr>
        <p:txBody>
          <a:bodyPr/>
          <a:lstStyle/>
          <a:p>
            <a:pPr marL="457200" indent="-457200"/>
            <a:r>
              <a:rPr lang="en-US" dirty="0" smtClean="0"/>
              <a:t>Accuracy is determined by amount of precision in coordinate (Easting and Northing)</a:t>
            </a:r>
          </a:p>
          <a:p>
            <a:pPr marL="457200" indent="-457200"/>
            <a:r>
              <a:rPr lang="en-US" dirty="0" smtClean="0"/>
              <a:t>Coordinate values represent a point position (southwest corner of grid square) </a:t>
            </a:r>
          </a:p>
          <a:p>
            <a:pPr>
              <a:buNone/>
            </a:pPr>
            <a:r>
              <a:rPr lang="en-US" sz="800" b="1" dirty="0" smtClean="0"/>
              <a:t> </a:t>
            </a:r>
            <a:r>
              <a:rPr lang="en-US" sz="1800" b="1" dirty="0" smtClean="0"/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    </a:t>
            </a:r>
            <a:r>
              <a:rPr lang="en-US" sz="2100" b="1" dirty="0" smtClean="0"/>
              <a:t>4 </a:t>
            </a:r>
            <a:r>
              <a:rPr lang="en-US" sz="2100" dirty="0" smtClean="0"/>
              <a:t>digits:          </a:t>
            </a:r>
            <a:r>
              <a:rPr lang="en-US" sz="2100" b="1" dirty="0" smtClean="0"/>
              <a:t>82  09</a:t>
            </a:r>
            <a:r>
              <a:rPr lang="en-US" sz="2100" dirty="0" smtClean="0"/>
              <a:t>           Identifies a point within a </a:t>
            </a:r>
            <a:r>
              <a:rPr lang="en-US" sz="2100" b="1" dirty="0" err="1" smtClean="0"/>
              <a:t>1,000m</a:t>
            </a:r>
            <a:r>
              <a:rPr lang="en-US" sz="2100" dirty="0" smtClean="0"/>
              <a:t> square</a:t>
            </a:r>
          </a:p>
          <a:p>
            <a:pPr>
              <a:spcBef>
                <a:spcPts val="0"/>
              </a:spcBef>
              <a:buNone/>
            </a:pPr>
            <a:r>
              <a:rPr lang="en-US" sz="2100" dirty="0" smtClean="0"/>
              <a:t>				          </a:t>
            </a:r>
            <a:r>
              <a:rPr lang="en-US" sz="2100" i="1" dirty="0" smtClean="0"/>
              <a:t>(approx: 250 acres or 100 city blocks)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b="1" dirty="0" smtClean="0"/>
              <a:t>    6 </a:t>
            </a:r>
            <a:r>
              <a:rPr lang="en-US" sz="2100" dirty="0" smtClean="0"/>
              <a:t>digits:        </a:t>
            </a:r>
            <a:r>
              <a:rPr lang="en-US" sz="2100" b="1" dirty="0" smtClean="0"/>
              <a:t>821  095</a:t>
            </a:r>
            <a:r>
              <a:rPr lang="en-US" sz="2100" dirty="0" smtClean="0"/>
              <a:t>         Identifies a point within a </a:t>
            </a:r>
            <a:r>
              <a:rPr lang="en-US" sz="2100" b="1" dirty="0" err="1" smtClean="0"/>
              <a:t>100m</a:t>
            </a:r>
            <a:r>
              <a:rPr lang="en-US" sz="2100" dirty="0" smtClean="0"/>
              <a:t> square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		          </a:t>
            </a:r>
            <a:r>
              <a:rPr lang="en-US" sz="2100" i="1" dirty="0" smtClean="0"/>
              <a:t>(approx: football field)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b="1" dirty="0" smtClean="0"/>
              <a:t>    8 </a:t>
            </a:r>
            <a:r>
              <a:rPr lang="en-US" sz="2100" dirty="0" smtClean="0"/>
              <a:t>digits:      </a:t>
            </a:r>
            <a:r>
              <a:rPr lang="en-US" sz="2100" b="1" dirty="0" smtClean="0"/>
              <a:t>8212  0952</a:t>
            </a:r>
            <a:r>
              <a:rPr lang="en-US" sz="2100" dirty="0" smtClean="0"/>
              <a:t>       Identifies a point within a </a:t>
            </a:r>
            <a:r>
              <a:rPr lang="en-US" sz="2100" b="1" dirty="0" err="1" smtClean="0"/>
              <a:t>10m</a:t>
            </a:r>
            <a:r>
              <a:rPr lang="en-US" sz="2100" dirty="0" smtClean="0"/>
              <a:t> square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		          </a:t>
            </a:r>
            <a:r>
              <a:rPr lang="en-US" sz="2100" i="1" dirty="0" smtClean="0"/>
              <a:t>(approx: parking spot)- </a:t>
            </a:r>
            <a:r>
              <a:rPr lang="en-US" sz="2100" u="sng" dirty="0" smtClean="0"/>
              <a:t>grid reader needed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b="1" dirty="0" smtClean="0"/>
              <a:t>   10 </a:t>
            </a:r>
            <a:r>
              <a:rPr lang="en-US" sz="2100" dirty="0" smtClean="0"/>
              <a:t>digits:   </a:t>
            </a:r>
            <a:r>
              <a:rPr lang="en-US" sz="2100" b="1" dirty="0" smtClean="0"/>
              <a:t>82125  09525</a:t>
            </a:r>
            <a:r>
              <a:rPr lang="en-US" sz="2100" dirty="0" smtClean="0"/>
              <a:t>     Identifies a point within a </a:t>
            </a:r>
            <a:r>
              <a:rPr lang="en-US" sz="2100" b="1" dirty="0" err="1" smtClean="0"/>
              <a:t>1m</a:t>
            </a:r>
            <a:r>
              <a:rPr lang="en-US" sz="2100" dirty="0" smtClean="0"/>
              <a:t> square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		          </a:t>
            </a:r>
            <a:r>
              <a:rPr lang="en-US" sz="2100" i="1" dirty="0" smtClean="0"/>
              <a:t>(approx: manhole cover)- </a:t>
            </a:r>
            <a:r>
              <a:rPr lang="en-US" sz="2100" u="sng" dirty="0" smtClean="0"/>
              <a:t>GPS needed</a:t>
            </a:r>
          </a:p>
          <a:p>
            <a:pPr lvl="2"/>
            <a:endParaRPr lang="en-US" sz="2400" dirty="0" smtClean="0"/>
          </a:p>
          <a:p>
            <a:pPr lvl="2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9284C-C84B-47D3-8C2F-0879545F96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989013"/>
            <a:ext cx="8529849" cy="1143000"/>
          </a:xfrm>
        </p:spPr>
        <p:txBody>
          <a:bodyPr/>
          <a:lstStyle/>
          <a:p>
            <a:r>
              <a:rPr lang="en-US" dirty="0" err="1" smtClean="0"/>
              <a:t>USNG</a:t>
            </a:r>
            <a:r>
              <a:rPr lang="en-US" dirty="0" smtClean="0"/>
              <a:t> Coordinate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2002222"/>
            <a:ext cx="8608208" cy="4398578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USNG</a:t>
            </a:r>
            <a:r>
              <a:rPr lang="en-US" sz="2800" dirty="0" smtClean="0"/>
              <a:t> coordinate identifies both: </a:t>
            </a:r>
          </a:p>
          <a:p>
            <a:pPr lvl="1"/>
            <a:r>
              <a:rPr lang="en-US" sz="2400" u="sng" dirty="0" smtClean="0"/>
              <a:t>Point Position</a:t>
            </a:r>
            <a:r>
              <a:rPr lang="en-US" sz="2400" dirty="0" smtClean="0"/>
              <a:t>: intersection of coordinate (most common)</a:t>
            </a:r>
          </a:p>
          <a:p>
            <a:pPr lvl="1"/>
            <a:r>
              <a:rPr lang="en-US" sz="2400" u="sng" dirty="0" smtClean="0"/>
              <a:t>Area</a:t>
            </a:r>
            <a:r>
              <a:rPr lang="en-US" sz="2400" dirty="0" smtClean="0"/>
              <a:t>: grid square NE of point position</a:t>
            </a:r>
          </a:p>
          <a:p>
            <a:r>
              <a:rPr lang="en-US" sz="2800" dirty="0" smtClean="0"/>
              <a:t>Users determine the required precision 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USNG</a:t>
            </a:r>
            <a:r>
              <a:rPr lang="en-US" sz="2800" dirty="0" smtClean="0"/>
              <a:t> coordinate can by truncated, i.e.:</a:t>
            </a:r>
          </a:p>
          <a:p>
            <a:endParaRPr lang="en-US" sz="2000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“821 095” </a:t>
            </a:r>
            <a:r>
              <a:rPr lang="en-US" sz="2800" i="1" dirty="0" smtClean="0"/>
              <a:t>instead of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“82100 09500“ </a:t>
            </a:r>
          </a:p>
          <a:p>
            <a:endParaRPr lang="en-US" sz="2800" dirty="0" smtClean="0"/>
          </a:p>
          <a:p>
            <a:r>
              <a:rPr lang="en-US" sz="2800" dirty="0" smtClean="0"/>
              <a:t>GPS devices require full coordinate string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5446"/>
            <a:ext cx="9143999" cy="512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673"/>
            <a:ext cx="8229600" cy="966396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Read </a:t>
            </a:r>
            <a:r>
              <a:rPr lang="en-US" sz="2800" u="sng" dirty="0" smtClean="0"/>
              <a:t>RIGHT</a:t>
            </a:r>
            <a:r>
              <a:rPr lang="en-US" sz="2800" dirty="0" smtClean="0"/>
              <a:t> (Easting)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800" dirty="0" smtClean="0"/>
              <a:t>then </a:t>
            </a:r>
            <a:r>
              <a:rPr lang="en-US" sz="2800" u="sng" dirty="0" smtClean="0"/>
              <a:t>UP</a:t>
            </a:r>
            <a:r>
              <a:rPr lang="en-US" sz="2800" dirty="0" smtClean="0"/>
              <a:t> (Northing) 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</a:t>
            </a:r>
            <a:endParaRPr lang="en-US" sz="3200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04966" y="1760562"/>
            <a:ext cx="8639033" cy="275684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318" y="4558352"/>
            <a:ext cx="6851177" cy="1883391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65326" y="4599296"/>
            <a:ext cx="1678674" cy="171961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06269" y="3739487"/>
            <a:ext cx="1637730" cy="791570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9994" y="1924335"/>
            <a:ext cx="4558353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kern="0" dirty="0" err="1" smtClean="0">
                <a:solidFill>
                  <a:schemeClr val="tx2"/>
                </a:solidFill>
              </a:rPr>
              <a:t>14R</a:t>
            </a:r>
            <a:r>
              <a:rPr lang="en-US" sz="3200" kern="0" dirty="0" smtClean="0">
                <a:solidFill>
                  <a:schemeClr val="tx2"/>
                </a:solidFill>
              </a:rPr>
              <a:t> NQ  </a:t>
            </a:r>
            <a:r>
              <a:rPr lang="en-US" sz="3200" b="1" kern="0" dirty="0" smtClean="0">
                <a:solidFill>
                  <a:schemeClr val="tx2"/>
                </a:solidFill>
              </a:rPr>
              <a:t>82</a:t>
            </a:r>
            <a:r>
              <a:rPr lang="en-US" sz="3200" kern="0" dirty="0" smtClean="0">
                <a:solidFill>
                  <a:schemeClr val="tx2"/>
                </a:solidFill>
              </a:rPr>
              <a:t>100   </a:t>
            </a:r>
            <a:r>
              <a:rPr lang="en-US" sz="3200" b="1" kern="0" dirty="0" smtClean="0">
                <a:solidFill>
                  <a:schemeClr val="tx2"/>
                </a:solidFill>
              </a:rPr>
              <a:t>09</a:t>
            </a:r>
            <a:r>
              <a:rPr lang="en-US" sz="3200" kern="0" dirty="0" smtClean="0">
                <a:solidFill>
                  <a:schemeClr val="tx2"/>
                </a:solidFill>
              </a:rPr>
              <a:t>500</a:t>
            </a:r>
            <a:endParaRPr lang="en-US" sz="3200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0" y="4314932"/>
            <a:ext cx="477672" cy="372794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158991" y="6341380"/>
            <a:ext cx="454360" cy="372794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" name="Straight Connector 21"/>
          <p:cNvCxnSpPr>
            <a:endCxn id="19" idx="4"/>
          </p:cNvCxnSpPr>
          <p:nvPr/>
        </p:nvCxnSpPr>
        <p:spPr bwMode="auto">
          <a:xfrm rot="5400000" flipH="1" flipV="1">
            <a:off x="7309834" y="6781663"/>
            <a:ext cx="143826" cy="884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7713259" y="6223378"/>
            <a:ext cx="1430741" cy="218365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7896" y="2811440"/>
            <a:ext cx="38152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+mj-lt"/>
              </a:rPr>
              <a:t>1,000</a:t>
            </a:r>
            <a:r>
              <a:rPr lang="en-US" sz="2800" dirty="0" smtClean="0">
                <a:latin typeface="+mj-lt"/>
              </a:rPr>
              <a:t> meter accuracy</a:t>
            </a:r>
          </a:p>
          <a:p>
            <a:pPr algn="ctr"/>
            <a:r>
              <a:rPr lang="en-US" sz="2800" dirty="0" smtClean="0">
                <a:latin typeface="+mj-lt"/>
              </a:rPr>
              <a:t>(4 digits)</a:t>
            </a:r>
            <a:endParaRPr lang="en-US" sz="28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3184" y="1978926"/>
            <a:ext cx="1473958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90114" y="1994850"/>
            <a:ext cx="72560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54414" y="1997124"/>
            <a:ext cx="910242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5279566" y="1967552"/>
            <a:ext cx="553675" cy="4776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 flipH="1" flipV="1">
            <a:off x="5076496" y="4051739"/>
            <a:ext cx="4619298" cy="15765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7409793" y="3704897"/>
            <a:ext cx="1087821" cy="804041"/>
          </a:xfrm>
          <a:prstGeom prst="rect">
            <a:avLst/>
          </a:prstGeom>
          <a:solidFill>
            <a:srgbClr val="FFFF00">
              <a:alpha val="50000"/>
            </a:srgbClr>
          </a:solidFill>
          <a:ln w="57150" algn="ctr">
            <a:solidFill>
              <a:srgbClr val="FF0000">
                <a:alpha val="75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cxnSp>
        <p:nvCxnSpPr>
          <p:cNvPr id="44" name="Straight Connector 43"/>
          <p:cNvCxnSpPr>
            <a:stCxn id="18" idx="6"/>
          </p:cNvCxnSpPr>
          <p:nvPr/>
        </p:nvCxnSpPr>
        <p:spPr bwMode="auto">
          <a:xfrm>
            <a:off x="477672" y="4501329"/>
            <a:ext cx="8666331" cy="2337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968442" y="1978925"/>
            <a:ext cx="559558" cy="4776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1143" y="4412621"/>
            <a:ext cx="503971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This point identifies the </a:t>
            </a:r>
            <a:r>
              <a:rPr lang="en-US" dirty="0" err="1" smtClean="0">
                <a:latin typeface="+mj-lt"/>
              </a:rPr>
              <a:t>USNG</a:t>
            </a:r>
            <a:r>
              <a:rPr lang="en-US" dirty="0" smtClean="0">
                <a:latin typeface="+mj-lt"/>
              </a:rPr>
              <a:t> coordinate</a:t>
            </a:r>
            <a:endParaRPr lang="en-US" dirty="0">
              <a:latin typeface="+mj-lt"/>
            </a:endParaRPr>
          </a:p>
        </p:txBody>
      </p:sp>
      <p:cxnSp>
        <p:nvCxnSpPr>
          <p:cNvPr id="50" name="Curved Connector 49"/>
          <p:cNvCxnSpPr>
            <a:stCxn id="47" idx="3"/>
          </p:cNvCxnSpPr>
          <p:nvPr/>
        </p:nvCxnSpPr>
        <p:spPr bwMode="auto">
          <a:xfrm flipV="1">
            <a:off x="6690861" y="4517409"/>
            <a:ext cx="719873" cy="310711"/>
          </a:xfrm>
          <a:prstGeom prst="curvedConnector3">
            <a:avLst>
              <a:gd name="adj1" fmla="val 76542"/>
            </a:avLst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39770" y="5439307"/>
            <a:ext cx="503971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Grid square (</a:t>
            </a:r>
            <a:r>
              <a:rPr lang="en-US" dirty="0" err="1" smtClean="0">
                <a:latin typeface="+mj-lt"/>
              </a:rPr>
              <a:t>1000m</a:t>
            </a:r>
            <a:r>
              <a:rPr lang="en-US" dirty="0" smtClean="0">
                <a:latin typeface="+mj-lt"/>
              </a:rPr>
              <a:t> x </a:t>
            </a:r>
            <a:r>
              <a:rPr lang="en-US" dirty="0" err="1" smtClean="0">
                <a:latin typeface="+mj-lt"/>
              </a:rPr>
              <a:t>1000m</a:t>
            </a:r>
            <a:r>
              <a:rPr lang="en-US" dirty="0" smtClean="0">
                <a:latin typeface="+mj-lt"/>
              </a:rPr>
              <a:t>), up and right of coordinate</a:t>
            </a:r>
            <a:endParaRPr lang="en-US" dirty="0">
              <a:latin typeface="+mj-lt"/>
            </a:endParaRPr>
          </a:p>
        </p:txBody>
      </p:sp>
      <p:cxnSp>
        <p:nvCxnSpPr>
          <p:cNvPr id="28" name="Curved Connector 49"/>
          <p:cNvCxnSpPr>
            <a:stCxn id="27" idx="3"/>
          </p:cNvCxnSpPr>
          <p:nvPr/>
        </p:nvCxnSpPr>
        <p:spPr bwMode="auto">
          <a:xfrm flipV="1">
            <a:off x="6679488" y="4107977"/>
            <a:ext cx="1304453" cy="1746829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274257" y="4394579"/>
            <a:ext cx="259308" cy="272955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797B-C5C5-469F-852E-5EB5F9D628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2" grpId="0" animBg="1"/>
      <p:bldP spid="47" grpId="0" animBg="1"/>
      <p:bldP spid="27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673"/>
            <a:ext cx="8229600" cy="966396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Read </a:t>
            </a:r>
            <a:r>
              <a:rPr lang="en-US" sz="2800" u="sng" dirty="0" smtClean="0"/>
              <a:t>RIGHT</a:t>
            </a:r>
            <a:r>
              <a:rPr lang="en-US" sz="2800" dirty="0" smtClean="0"/>
              <a:t> (Easting)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800" dirty="0" smtClean="0"/>
              <a:t>then </a:t>
            </a:r>
            <a:r>
              <a:rPr lang="en-US" sz="2800" u="sng" dirty="0" smtClean="0"/>
              <a:t>UP</a:t>
            </a:r>
            <a:r>
              <a:rPr lang="en-US" sz="2800" dirty="0" smtClean="0"/>
              <a:t> (Northing)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</a:t>
            </a:r>
            <a:endParaRPr lang="en-US" sz="2400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450376" y="3780432"/>
            <a:ext cx="9144000" cy="1924334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" y="3698543"/>
            <a:ext cx="7219666" cy="315945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65326" y="4599296"/>
            <a:ext cx="1678674" cy="171961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06269" y="3739487"/>
            <a:ext cx="1637730" cy="791570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75964" y="1978925"/>
            <a:ext cx="559558" cy="4776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81684" y="1967552"/>
            <a:ext cx="614149" cy="4776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13259" y="6223378"/>
            <a:ext cx="1430741" cy="634622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0562"/>
            <a:ext cx="9144000" cy="50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169994" y="2033519"/>
            <a:ext cx="4558353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kern="0" dirty="0" err="1" smtClean="0">
                <a:solidFill>
                  <a:schemeClr val="tx2"/>
                </a:solidFill>
              </a:rPr>
              <a:t>14R</a:t>
            </a:r>
            <a:r>
              <a:rPr lang="en-US" sz="3200" kern="0" dirty="0" smtClean="0">
                <a:solidFill>
                  <a:schemeClr val="tx2"/>
                </a:solidFill>
              </a:rPr>
              <a:t> NQ  </a:t>
            </a:r>
            <a:r>
              <a:rPr lang="en-US" sz="3200" b="1" kern="0" dirty="0" smtClean="0">
                <a:solidFill>
                  <a:schemeClr val="tx2"/>
                </a:solidFill>
              </a:rPr>
              <a:t>821</a:t>
            </a:r>
            <a:r>
              <a:rPr lang="en-US" sz="3200" kern="0" dirty="0" smtClean="0">
                <a:solidFill>
                  <a:schemeClr val="tx2"/>
                </a:solidFill>
              </a:rPr>
              <a:t>00   </a:t>
            </a:r>
            <a:r>
              <a:rPr lang="en-US" sz="3200" b="1" kern="0" dirty="0" smtClean="0">
                <a:solidFill>
                  <a:schemeClr val="tx2"/>
                </a:solidFill>
              </a:rPr>
              <a:t>095</a:t>
            </a:r>
            <a:r>
              <a:rPr lang="en-US" sz="3200" kern="0" dirty="0" smtClean="0">
                <a:solidFill>
                  <a:schemeClr val="tx2"/>
                </a:solidFill>
              </a:rPr>
              <a:t>00</a:t>
            </a:r>
            <a:endParaRPr lang="en-US" sz="3200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49558" y="6387152"/>
            <a:ext cx="538346" cy="416256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" y="4833546"/>
            <a:ext cx="573204" cy="40719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73206" y="1951630"/>
            <a:ext cx="8570794" cy="136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4333166" y="4469643"/>
            <a:ext cx="3725839" cy="2729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936776" y="6318914"/>
            <a:ext cx="586854" cy="539086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0" y="1790131"/>
            <a:ext cx="586854" cy="393511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 flipH="1" flipV="1">
            <a:off x="6100550" y="1856095"/>
            <a:ext cx="218364" cy="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8" idx="6"/>
          </p:cNvCxnSpPr>
          <p:nvPr/>
        </p:nvCxnSpPr>
        <p:spPr bwMode="auto">
          <a:xfrm>
            <a:off x="573206" y="5037143"/>
            <a:ext cx="8570794" cy="3982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4694045" y="4018482"/>
            <a:ext cx="4606119" cy="35689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367418" y="2088110"/>
            <a:ext cx="1473958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81182" y="2104034"/>
            <a:ext cx="534538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22430" y="2106309"/>
            <a:ext cx="551793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5309290" y="2022146"/>
            <a:ext cx="728903" cy="5791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943265" y="2035637"/>
            <a:ext cx="791570" cy="53453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4469" y="2947917"/>
            <a:ext cx="45089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100</a:t>
            </a:r>
            <a:r>
              <a:rPr lang="en-US" sz="2800" dirty="0" smtClean="0"/>
              <a:t> meter accuracy (6 digits)</a:t>
            </a:r>
            <a:endParaRPr lang="en-US" sz="2800" dirty="0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51176" y="4899547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797B-C5C5-469F-852E-5EB5F9D628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 animBg="1"/>
      <p:bldP spid="26" grpId="0" animBg="1"/>
      <p:bldP spid="28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8647"/>
            <a:ext cx="9144000" cy="51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673"/>
            <a:ext cx="8229600" cy="966396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Read </a:t>
            </a:r>
            <a:r>
              <a:rPr lang="en-US" sz="2800" u="sng" dirty="0" smtClean="0"/>
              <a:t>RIGHT</a:t>
            </a:r>
            <a:r>
              <a:rPr lang="en-US" sz="2800" dirty="0" smtClean="0"/>
              <a:t> (Easting)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800" dirty="0" smtClean="0"/>
              <a:t>then </a:t>
            </a:r>
            <a:r>
              <a:rPr lang="en-US" sz="2800" u="sng" dirty="0" smtClean="0"/>
              <a:t>UP</a:t>
            </a:r>
            <a:r>
              <a:rPr lang="en-US" sz="2800" dirty="0" smtClean="0"/>
              <a:t> (Northing)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</a:t>
            </a:r>
            <a:endParaRPr lang="en-US" sz="2400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9994" y="1797029"/>
            <a:ext cx="4558353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kern="0" dirty="0" err="1" smtClean="0">
                <a:solidFill>
                  <a:schemeClr val="tx2"/>
                </a:solidFill>
              </a:rPr>
              <a:t>14R</a:t>
            </a:r>
            <a:r>
              <a:rPr lang="en-US" sz="3200" kern="0" dirty="0" smtClean="0">
                <a:solidFill>
                  <a:schemeClr val="tx2"/>
                </a:solidFill>
              </a:rPr>
              <a:t> NQ  </a:t>
            </a:r>
            <a:r>
              <a:rPr lang="en-US" sz="3200" b="1" kern="0" dirty="0" smtClean="0">
                <a:solidFill>
                  <a:schemeClr val="tx2"/>
                </a:solidFill>
              </a:rPr>
              <a:t>82100   09500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40821" y="4844956"/>
            <a:ext cx="45089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10</a:t>
            </a:r>
            <a:r>
              <a:rPr lang="en-US" sz="2800" dirty="0" smtClean="0"/>
              <a:t> meter accuracy (8 digits)</a:t>
            </a:r>
            <a:endParaRPr lang="en-US" sz="2800" dirty="0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272151" y="3770076"/>
            <a:ext cx="538346" cy="416256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199282" y="2408987"/>
            <a:ext cx="538346" cy="416256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322627" y="3848669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82435" y="1856097"/>
            <a:ext cx="245659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91941" y="1890221"/>
            <a:ext cx="335152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3984208" y="1844568"/>
            <a:ext cx="942634" cy="53453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69371" y="1833195"/>
            <a:ext cx="967655" cy="53453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6984" y="1858371"/>
            <a:ext cx="147168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797B-C5C5-469F-852E-5EB5F9D628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014"/>
            <a:ext cx="8229600" cy="580480"/>
          </a:xfrm>
        </p:spPr>
        <p:txBody>
          <a:bodyPr/>
          <a:lstStyle/>
          <a:p>
            <a:r>
              <a:rPr lang="en-US" sz="3600" dirty="0" smtClean="0"/>
              <a:t>USNG in Disaster Response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955" y="1823867"/>
            <a:ext cx="8147714" cy="3221107"/>
          </a:xfrm>
        </p:spPr>
        <p:txBody>
          <a:bodyPr/>
          <a:lstStyle/>
          <a:p>
            <a:r>
              <a:rPr lang="en-US" sz="2800" dirty="0" smtClean="0"/>
              <a:t>Can be used to assign areas of responsibility without defined boundaries</a:t>
            </a:r>
          </a:p>
          <a:p>
            <a:pPr lvl="1"/>
            <a:r>
              <a:rPr lang="en-US" dirty="0" smtClean="0"/>
              <a:t>tasking to ‘search proximity’ around coordinate</a:t>
            </a:r>
          </a:p>
          <a:p>
            <a:r>
              <a:rPr lang="en-US" dirty="0" smtClean="0"/>
              <a:t>Coordinate point position can define: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291" y="3827349"/>
            <a:ext cx="8065826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Survivor location</a:t>
            </a:r>
          </a:p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Base of Operations</a:t>
            </a:r>
          </a:p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Address of significance</a:t>
            </a:r>
          </a:p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Landing Zone (</a:t>
            </a:r>
            <a:r>
              <a:rPr lang="en-US" dirty="0" err="1" smtClean="0">
                <a:latin typeface="+mj-lt"/>
              </a:rPr>
              <a:t>LZ</a:t>
            </a:r>
            <a:r>
              <a:rPr lang="en-US" dirty="0" smtClean="0">
                <a:latin typeface="+mj-lt"/>
              </a:rPr>
              <a:t>)</a:t>
            </a:r>
          </a:p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Survivor Collection Point</a:t>
            </a:r>
          </a:p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Hazards</a:t>
            </a:r>
          </a:p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Vehicle location</a:t>
            </a:r>
          </a:p>
          <a:p>
            <a:pPr indent="-457200">
              <a:buSzPct val="100000"/>
              <a:buFont typeface="Times New Roman" pitchFamily="18" charset="0"/>
              <a:buChar char="–"/>
            </a:pPr>
            <a:r>
              <a:rPr lang="en-US" dirty="0" smtClean="0">
                <a:latin typeface="+mj-lt"/>
              </a:rPr>
              <a:t>Other?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9284C-C84B-47D3-8C2F-0879545F96F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21527"/>
            <a:ext cx="8229600" cy="4014211"/>
          </a:xfrm>
        </p:spPr>
        <p:txBody>
          <a:bodyPr/>
          <a:lstStyle/>
          <a:p>
            <a:pPr marL="0" algn="ctr">
              <a:buNone/>
            </a:pPr>
            <a:r>
              <a:rPr lang="en-US" dirty="0" smtClean="0"/>
              <a:t>Upon completion of </a:t>
            </a:r>
            <a:r>
              <a:rPr lang="en-US" smtClean="0"/>
              <a:t>this module, </a:t>
            </a:r>
            <a:r>
              <a:rPr lang="en-US" dirty="0" smtClean="0"/>
              <a:t>participants will understand disaster search operations including geo-referencing, search definitions and search markings.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BECFB-735D-4EDC-8CE4-2BCFB5E9F1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0449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>
            <a:cxnSpLocks noChangeShapeType="1"/>
            <a:stCxn id="23" idx="7"/>
          </p:cNvCxnSpPr>
          <p:nvPr/>
        </p:nvCxnSpPr>
        <p:spPr bwMode="auto">
          <a:xfrm rot="5400000" flipH="1" flipV="1">
            <a:off x="5707399" y="4369004"/>
            <a:ext cx="4027" cy="91592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003905" y="4784011"/>
            <a:ext cx="290015" cy="307074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472308" y="3914078"/>
            <a:ext cx="565861" cy="1290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3985145" y="4599293"/>
            <a:ext cx="887106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right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10800000" flipV="1">
            <a:off x="5227094" y="2825086"/>
            <a:ext cx="54591" cy="2729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43" name="Straight Connector 42"/>
          <p:cNvCxnSpPr/>
          <p:nvPr/>
        </p:nvCxnSpPr>
        <p:spPr bwMode="auto">
          <a:xfrm>
            <a:off x="3616657" y="2934269"/>
            <a:ext cx="2361062" cy="83251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394139" y="5183564"/>
            <a:ext cx="8418786" cy="1422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What is the major feature at grid coordinate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13 09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? </a:t>
            </a:r>
          </a:p>
          <a:p>
            <a:pPr marL="682625" lvl="1" indent="-2254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4 digits (</a:t>
            </a:r>
            <a:r>
              <a:rPr lang="en-US" sz="1800" dirty="0" err="1" smtClean="0">
                <a:solidFill>
                  <a:schemeClr val="tx2"/>
                </a:solidFill>
                <a:latin typeface="+mn-lt"/>
              </a:rPr>
              <a:t>2x2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): </a:t>
            </a:r>
            <a:r>
              <a:rPr lang="en-US" sz="1800" dirty="0" err="1" smtClean="0">
                <a:solidFill>
                  <a:schemeClr val="tx2"/>
                </a:solidFill>
                <a:latin typeface="+mn-lt"/>
              </a:rPr>
              <a:t>1,000m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 accuracy</a:t>
            </a:r>
          </a:p>
          <a:p>
            <a:pPr marL="682625" lvl="1" indent="-2254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Grid Square is approx. ½ mile in length or approx. 250 acres</a:t>
            </a:r>
          </a:p>
          <a:p>
            <a:pPr marL="682625" lvl="1" indent="-2254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GPS would report this coordinate as </a:t>
            </a: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16R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BU 13000 09000</a:t>
            </a:r>
          </a:p>
          <a:p>
            <a:pPr marL="682625" lvl="1" indent="-225425">
              <a:spcBef>
                <a:spcPct val="1500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 marL="682625" lvl="1" indent="-225425">
              <a:spcBef>
                <a:spcPct val="1500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508434" y="1090385"/>
            <a:ext cx="484804" cy="3437677"/>
            <a:chOff x="303476" y="1090385"/>
            <a:chExt cx="484804" cy="3437677"/>
          </a:xfrm>
        </p:grpSpPr>
        <p:sp>
          <p:nvSpPr>
            <p:cNvPr id="10" name="TextBox 9"/>
            <p:cNvSpPr txBox="1"/>
            <p:nvPr/>
          </p:nvSpPr>
          <p:spPr>
            <a:xfrm>
              <a:off x="331102" y="1090385"/>
              <a:ext cx="457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500" y="4251063"/>
              <a:ext cx="433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476" y="2656072"/>
              <a:ext cx="3863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8212506" y="943240"/>
            <a:ext cx="484804" cy="3437677"/>
            <a:chOff x="303476" y="1090385"/>
            <a:chExt cx="484804" cy="3437677"/>
          </a:xfrm>
        </p:grpSpPr>
        <p:sp>
          <p:nvSpPr>
            <p:cNvPr id="51" name="TextBox 50"/>
            <p:cNvSpPr txBox="1"/>
            <p:nvPr/>
          </p:nvSpPr>
          <p:spPr>
            <a:xfrm>
              <a:off x="331102" y="1090385"/>
              <a:ext cx="457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3476" y="2656072"/>
              <a:ext cx="3863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4500" y="4251063"/>
              <a:ext cx="433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74511" y="4573331"/>
            <a:ext cx="644605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up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flipV="1">
            <a:off x="0" y="4201738"/>
            <a:ext cx="9144000" cy="204716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6200000" flipV="1">
            <a:off x="2706613" y="2438593"/>
            <a:ext cx="4517642" cy="15907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0800000" flipV="1">
            <a:off x="0" y="2606722"/>
            <a:ext cx="9144000" cy="163772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 flipV="1">
            <a:off x="4892722" y="2477069"/>
            <a:ext cx="4599296" cy="218364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19</a:t>
            </a:fld>
            <a:endParaRPr lang="en-US" b="0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98580" y="4244454"/>
            <a:ext cx="304800" cy="304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5013435" y="2664372"/>
            <a:ext cx="2207172" cy="1576552"/>
          </a:xfrm>
          <a:prstGeom prst="rect">
            <a:avLst/>
          </a:prstGeom>
          <a:solidFill>
            <a:srgbClr val="FFFF00">
              <a:alpha val="65000"/>
            </a:srgbClr>
          </a:solidFill>
          <a:ln w="57150" algn="ctr">
            <a:solidFill>
              <a:srgbClr val="FF0000">
                <a:alpha val="75000"/>
              </a:srgb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Mississippi River</a:t>
            </a:r>
          </a:p>
          <a:p>
            <a:pPr algn="ctr"/>
            <a:endParaRPr lang="en-US" sz="1050" dirty="0" smtClean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13 09</a:t>
            </a:r>
            <a:endParaRPr lang="en-US" sz="2000" dirty="0" smtClean="0">
              <a:latin typeface="+mj-lt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99539" y="4094333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57" grpId="0" animBg="1"/>
      <p:bldP spid="22" grpId="0" animBg="1"/>
      <p:bldP spid="28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9307" y="5497061"/>
            <a:ext cx="8350985" cy="105386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Could </a:t>
            </a:r>
            <a:r>
              <a:rPr lang="en-US" sz="2400" b="1" dirty="0" smtClean="0"/>
              <a:t>125 098 </a:t>
            </a:r>
            <a:r>
              <a:rPr lang="en-US" sz="2400" dirty="0" smtClean="0"/>
              <a:t>be used as a potential Landing Zone (</a:t>
            </a:r>
            <a:r>
              <a:rPr lang="en-US" sz="2400" dirty="0" err="1" smtClean="0"/>
              <a:t>LZ</a:t>
            </a:r>
            <a:r>
              <a:rPr lang="en-US" sz="2400" dirty="0" smtClean="0"/>
              <a:t>)?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6 digits (</a:t>
            </a:r>
            <a:r>
              <a:rPr lang="en-US" sz="1800" dirty="0" err="1" smtClean="0">
                <a:solidFill>
                  <a:schemeClr val="tx2"/>
                </a:solidFill>
              </a:rPr>
              <a:t>3x3</a:t>
            </a:r>
            <a:r>
              <a:rPr lang="en-US" sz="1800" dirty="0" smtClean="0">
                <a:solidFill>
                  <a:schemeClr val="tx2"/>
                </a:solidFill>
              </a:rPr>
              <a:t>): </a:t>
            </a:r>
            <a:r>
              <a:rPr lang="en-US" sz="1800" dirty="0" err="1" smtClean="0">
                <a:solidFill>
                  <a:schemeClr val="tx2"/>
                </a:solidFill>
              </a:rPr>
              <a:t>100m</a:t>
            </a:r>
            <a:r>
              <a:rPr lang="en-US" sz="1800" dirty="0" smtClean="0">
                <a:solidFill>
                  <a:schemeClr val="tx2"/>
                </a:solidFill>
              </a:rPr>
              <a:t> accuracy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Grid Square is approx. length of football field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Leading zero is needed (GPS would report this as </a:t>
            </a:r>
            <a:r>
              <a:rPr lang="en-US" sz="1800" b="1" dirty="0" err="1" smtClean="0">
                <a:solidFill>
                  <a:schemeClr val="tx2"/>
                </a:solidFill>
              </a:rPr>
              <a:t>16R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</a:rPr>
              <a:t>BU12500</a:t>
            </a:r>
            <a:r>
              <a:rPr lang="en-US" sz="1800" b="1" dirty="0" smtClean="0">
                <a:solidFill>
                  <a:schemeClr val="tx2"/>
                </a:solidFill>
              </a:rPr>
              <a:t> 09800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FontTx/>
              <a:buNone/>
            </a:pPr>
            <a:endParaRPr lang="en-US" sz="2800" dirty="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5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784138" y="5254391"/>
            <a:ext cx="313900" cy="309348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 rot="16200000" flipV="1">
            <a:off x="1262419" y="2763670"/>
            <a:ext cx="5076968" cy="95537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0800000" flipV="1">
            <a:off x="0" y="3220878"/>
            <a:ext cx="9144002" cy="204716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20</a:t>
            </a:fld>
            <a:endParaRPr lang="en-US" b="0" dirty="0"/>
          </a:p>
        </p:txBody>
      </p:sp>
      <p:grpSp>
        <p:nvGrpSpPr>
          <p:cNvPr id="2" name="Group 5"/>
          <p:cNvGrpSpPr/>
          <p:nvPr/>
        </p:nvGrpSpPr>
        <p:grpSpPr>
          <a:xfrm>
            <a:off x="682407" y="1137684"/>
            <a:ext cx="491300" cy="3830101"/>
            <a:chOff x="1787883" y="1738183"/>
            <a:chExt cx="491300" cy="3291928"/>
          </a:xfrm>
        </p:grpSpPr>
        <p:sp>
          <p:nvSpPr>
            <p:cNvPr id="8" name="TextBox 7"/>
            <p:cNvSpPr txBox="1"/>
            <p:nvPr/>
          </p:nvSpPr>
          <p:spPr>
            <a:xfrm>
              <a:off x="1787883" y="1738183"/>
              <a:ext cx="4571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11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97402" y="4722334"/>
              <a:ext cx="3817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09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0614" y="3285987"/>
              <a:ext cx="3863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10</a:t>
              </a:r>
              <a:endParaRPr lang="en-US" sz="1400" b="1" dirty="0"/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74501" y="4572001"/>
            <a:ext cx="399206" cy="3889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8212506" y="943239"/>
            <a:ext cx="484804" cy="3874421"/>
            <a:chOff x="303476" y="1090385"/>
            <a:chExt cx="484804" cy="3437677"/>
          </a:xfrm>
        </p:grpSpPr>
        <p:sp>
          <p:nvSpPr>
            <p:cNvPr id="63" name="TextBox 62"/>
            <p:cNvSpPr txBox="1"/>
            <p:nvPr/>
          </p:nvSpPr>
          <p:spPr>
            <a:xfrm>
              <a:off x="331102" y="1090385"/>
              <a:ext cx="457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3476" y="2656072"/>
              <a:ext cx="3863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4500" y="4251063"/>
              <a:ext cx="433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</p:grp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684895" y="3166281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89192" y="4990925"/>
            <a:ext cx="8720930" cy="161341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Would you require a Hazmat check before searching grid coordinates </a:t>
            </a:r>
            <a:r>
              <a:rPr lang="en-US" sz="2400" b="1" dirty="0" smtClean="0"/>
              <a:t>145 099</a:t>
            </a:r>
            <a:r>
              <a:rPr lang="en-US" sz="2400" dirty="0" smtClean="0"/>
              <a:t>?</a:t>
            </a:r>
          </a:p>
          <a:p>
            <a:pPr marL="682625" lvl="1" indent="-2254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6 digits (</a:t>
            </a:r>
            <a:r>
              <a:rPr lang="en-US" sz="1800" dirty="0" err="1" smtClean="0">
                <a:solidFill>
                  <a:schemeClr val="tx2"/>
                </a:solidFill>
              </a:rPr>
              <a:t>3x3</a:t>
            </a:r>
            <a:r>
              <a:rPr lang="en-US" sz="1800" dirty="0" smtClean="0">
                <a:solidFill>
                  <a:schemeClr val="tx2"/>
                </a:solidFill>
              </a:rPr>
              <a:t>): </a:t>
            </a:r>
            <a:r>
              <a:rPr lang="en-US" sz="1800" dirty="0" err="1" smtClean="0">
                <a:solidFill>
                  <a:schemeClr val="tx2"/>
                </a:solidFill>
              </a:rPr>
              <a:t>100m</a:t>
            </a:r>
            <a:r>
              <a:rPr lang="en-US" sz="1800" dirty="0" smtClean="0">
                <a:solidFill>
                  <a:schemeClr val="tx2"/>
                </a:solidFill>
              </a:rPr>
              <a:t> accuracy</a:t>
            </a:r>
          </a:p>
          <a:p>
            <a:pPr marL="682625" lvl="1" indent="-2254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Grid Square is approx. length of football field</a:t>
            </a:r>
          </a:p>
          <a:p>
            <a:pPr marL="682625" lvl="1" indent="-2254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GPS would report this coordinate as </a:t>
            </a:r>
            <a:r>
              <a:rPr lang="en-US" sz="1800" b="1" dirty="0" err="1" smtClean="0">
                <a:solidFill>
                  <a:schemeClr val="tx2"/>
                </a:solidFill>
              </a:rPr>
              <a:t>16R</a:t>
            </a:r>
            <a:r>
              <a:rPr lang="en-US" sz="1800" b="1" dirty="0" smtClean="0">
                <a:solidFill>
                  <a:schemeClr val="tx2"/>
                </a:solidFill>
              </a:rPr>
              <a:t> BU 14500 09900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49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1378443" y="1037229"/>
            <a:ext cx="436711" cy="3384645"/>
            <a:chOff x="1828827" y="1133231"/>
            <a:chExt cx="340222" cy="3352346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1828827" y="1133231"/>
              <a:ext cx="2976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3756" y="4235298"/>
              <a:ext cx="2852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64261" y="2625313"/>
              <a:ext cx="283521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4064" y="2142708"/>
            <a:ext cx="1677547" cy="600493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Arrow Connector 24"/>
          <p:cNvCxnSpPr>
            <a:cxnSpLocks noChangeShapeType="1"/>
            <a:stCxn id="26" idx="2"/>
          </p:cNvCxnSpPr>
          <p:nvPr/>
        </p:nvCxnSpPr>
        <p:spPr bwMode="auto">
          <a:xfrm rot="16200000" flipH="1">
            <a:off x="6506643" y="1784534"/>
            <a:ext cx="409280" cy="55273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5486400" y="286601"/>
            <a:ext cx="1897031" cy="15696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/>
              <a:t>Tulane University Research Laboratories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21</a:t>
            </a:fld>
            <a:endParaRPr lang="en-US" b="0" dirty="0"/>
          </a:p>
        </p:txBody>
      </p:sp>
      <p:grpSp>
        <p:nvGrpSpPr>
          <p:cNvPr id="3" name="Group 12"/>
          <p:cNvGrpSpPr/>
          <p:nvPr/>
        </p:nvGrpSpPr>
        <p:grpSpPr>
          <a:xfrm>
            <a:off x="8659196" y="779467"/>
            <a:ext cx="484804" cy="3464988"/>
            <a:chOff x="303476" y="1090385"/>
            <a:chExt cx="484804" cy="3437677"/>
          </a:xfrm>
        </p:grpSpPr>
        <p:sp>
          <p:nvSpPr>
            <p:cNvPr id="23" name="TextBox 22"/>
            <p:cNvSpPr txBox="1"/>
            <p:nvPr/>
          </p:nvSpPr>
          <p:spPr>
            <a:xfrm>
              <a:off x="331102" y="1090385"/>
              <a:ext cx="457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3476" y="2656072"/>
              <a:ext cx="3863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500" y="4251063"/>
              <a:ext cx="433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120418" y="2511188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1061" y="5415187"/>
            <a:ext cx="8693632" cy="122209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What is the 6 digit grid coordinate for </a:t>
            </a:r>
            <a:r>
              <a:rPr lang="en-US" sz="2400" b="1" dirty="0" smtClean="0"/>
              <a:t>Channel Light 18</a:t>
            </a:r>
            <a:r>
              <a:rPr lang="en-US" sz="2400" dirty="0" smtClean="0"/>
              <a:t>?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6 digits (</a:t>
            </a:r>
            <a:r>
              <a:rPr lang="en-US" sz="1800" dirty="0" err="1" smtClean="0">
                <a:solidFill>
                  <a:schemeClr val="tx2"/>
                </a:solidFill>
              </a:rPr>
              <a:t>3x3</a:t>
            </a:r>
            <a:r>
              <a:rPr lang="en-US" sz="1800" dirty="0" smtClean="0">
                <a:solidFill>
                  <a:schemeClr val="tx2"/>
                </a:solidFill>
              </a:rPr>
              <a:t>): </a:t>
            </a:r>
            <a:r>
              <a:rPr lang="en-US" sz="1800" dirty="0" err="1" smtClean="0">
                <a:solidFill>
                  <a:schemeClr val="tx2"/>
                </a:solidFill>
              </a:rPr>
              <a:t>100m</a:t>
            </a:r>
            <a:r>
              <a:rPr lang="en-US" sz="1800" dirty="0" smtClean="0">
                <a:solidFill>
                  <a:schemeClr val="tx2"/>
                </a:solidFill>
              </a:rPr>
              <a:t> accuracy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Grid Square is approx. length of football field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GPS would report this coordinate as </a:t>
            </a:r>
            <a:r>
              <a:rPr lang="en-US" sz="1800" b="1" dirty="0" err="1" smtClean="0">
                <a:solidFill>
                  <a:schemeClr val="tx2"/>
                </a:solidFill>
              </a:rPr>
              <a:t>16R</a:t>
            </a:r>
            <a:r>
              <a:rPr lang="en-US" sz="1800" b="1" dirty="0" smtClean="0">
                <a:solidFill>
                  <a:schemeClr val="tx2"/>
                </a:solidFill>
              </a:rPr>
              <a:t> BU 13500 09800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8544"/>
            <a:ext cx="9144000" cy="53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26272" y="2217067"/>
            <a:ext cx="1698040" cy="46166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/>
              <a:t>135 </a:t>
            </a:r>
            <a:r>
              <a:rPr lang="en-US" b="1" dirty="0" smtClean="0"/>
              <a:t>098</a:t>
            </a:r>
            <a:endParaRPr lang="en-US" sz="2400" b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22</a:t>
            </a:fld>
            <a:endParaRPr lang="en-US" b="0" dirty="0"/>
          </a:p>
        </p:txBody>
      </p:sp>
      <p:grpSp>
        <p:nvGrpSpPr>
          <p:cNvPr id="2" name="Group 6"/>
          <p:cNvGrpSpPr/>
          <p:nvPr/>
        </p:nvGrpSpPr>
        <p:grpSpPr>
          <a:xfrm>
            <a:off x="1405739" y="1078173"/>
            <a:ext cx="436711" cy="3710248"/>
            <a:chOff x="1828827" y="1133231"/>
            <a:chExt cx="340222" cy="3352346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>
            <a:xfrm>
              <a:off x="1828827" y="1133231"/>
              <a:ext cx="2976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3756" y="4235298"/>
              <a:ext cx="2852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4261" y="2625313"/>
              <a:ext cx="283521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8509068" y="779467"/>
            <a:ext cx="484804" cy="3833476"/>
            <a:chOff x="303476" y="1090385"/>
            <a:chExt cx="484804" cy="3437677"/>
          </a:xfrm>
        </p:grpSpPr>
        <p:sp>
          <p:nvSpPr>
            <p:cNvPr id="22" name="TextBox 21"/>
            <p:cNvSpPr txBox="1"/>
            <p:nvPr/>
          </p:nvSpPr>
          <p:spPr>
            <a:xfrm>
              <a:off x="331102" y="1090385"/>
              <a:ext cx="457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476" y="2656072"/>
              <a:ext cx="3863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4500" y="4251063"/>
              <a:ext cx="433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114197" y="3057099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1061" y="5415187"/>
            <a:ext cx="8693632" cy="122209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What is the 6 digit grid coordinate for the water tank?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6 digits (</a:t>
            </a:r>
            <a:r>
              <a:rPr lang="en-US" sz="1800" dirty="0" err="1" smtClean="0">
                <a:solidFill>
                  <a:schemeClr val="tx2"/>
                </a:solidFill>
              </a:rPr>
              <a:t>3x3</a:t>
            </a:r>
            <a:r>
              <a:rPr lang="en-US" sz="1800" dirty="0" smtClean="0">
                <a:solidFill>
                  <a:schemeClr val="tx2"/>
                </a:solidFill>
              </a:rPr>
              <a:t>): </a:t>
            </a:r>
            <a:r>
              <a:rPr lang="en-US" sz="1800" dirty="0" err="1" smtClean="0">
                <a:solidFill>
                  <a:schemeClr val="tx2"/>
                </a:solidFill>
              </a:rPr>
              <a:t>100m</a:t>
            </a:r>
            <a:r>
              <a:rPr lang="en-US" sz="1800" dirty="0" smtClean="0">
                <a:solidFill>
                  <a:schemeClr val="tx2"/>
                </a:solidFill>
              </a:rPr>
              <a:t> accuracy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Grid Square is approx. length of football field</a:t>
            </a:r>
          </a:p>
          <a:p>
            <a:pPr marL="736600" lvl="1" indent="-279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GPS would report this coordinate as </a:t>
            </a:r>
            <a:r>
              <a:rPr lang="en-US" sz="1800" b="1" dirty="0" err="1" smtClean="0">
                <a:solidFill>
                  <a:schemeClr val="tx2"/>
                </a:solidFill>
              </a:rPr>
              <a:t>16R</a:t>
            </a:r>
            <a:r>
              <a:rPr lang="en-US" sz="1800" b="1" dirty="0" smtClean="0">
                <a:solidFill>
                  <a:schemeClr val="tx2"/>
                </a:solidFill>
              </a:rPr>
              <a:t> BU 12500 10800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8544"/>
            <a:ext cx="9144000" cy="53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16900" y="1624095"/>
            <a:ext cx="1698040" cy="46166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/>
              <a:t>125 108</a:t>
            </a:r>
            <a:endParaRPr lang="en-US" sz="2400" b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23</a:t>
            </a:fld>
            <a:endParaRPr lang="en-US" b="0" dirty="0"/>
          </a:p>
        </p:txBody>
      </p:sp>
      <p:grpSp>
        <p:nvGrpSpPr>
          <p:cNvPr id="2" name="Group 6"/>
          <p:cNvGrpSpPr/>
          <p:nvPr/>
        </p:nvGrpSpPr>
        <p:grpSpPr>
          <a:xfrm>
            <a:off x="1405739" y="1078173"/>
            <a:ext cx="436711" cy="3710248"/>
            <a:chOff x="1828827" y="1133231"/>
            <a:chExt cx="340222" cy="3352346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>
            <a:xfrm>
              <a:off x="1828827" y="1133231"/>
              <a:ext cx="2976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3756" y="4235298"/>
              <a:ext cx="2852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4261" y="2625313"/>
              <a:ext cx="283521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8509068" y="779467"/>
            <a:ext cx="484804" cy="3833476"/>
            <a:chOff x="303476" y="1090385"/>
            <a:chExt cx="484804" cy="3437677"/>
          </a:xfrm>
        </p:grpSpPr>
        <p:sp>
          <p:nvSpPr>
            <p:cNvPr id="22" name="TextBox 21"/>
            <p:cNvSpPr txBox="1"/>
            <p:nvPr/>
          </p:nvSpPr>
          <p:spPr>
            <a:xfrm>
              <a:off x="331102" y="1090385"/>
              <a:ext cx="457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476" y="2656072"/>
              <a:ext cx="3863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4500" y="4251063"/>
              <a:ext cx="433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671248" y="1228298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08711" y="5298470"/>
            <a:ext cx="8529851" cy="1401870"/>
          </a:xfrm>
        </p:spPr>
        <p:txBody>
          <a:bodyPr/>
          <a:lstStyle/>
          <a:p>
            <a:pPr marL="231775" indent="-231775"/>
            <a:r>
              <a:rPr lang="en-US" sz="2000" dirty="0" smtClean="0"/>
              <a:t>Is there potentially shelter available </a:t>
            </a:r>
            <a:r>
              <a:rPr lang="en-US" sz="2000" b="1" dirty="0" smtClean="0"/>
              <a:t>360 meters </a:t>
            </a:r>
            <a:r>
              <a:rPr lang="en-US" sz="2000" dirty="0" smtClean="0"/>
              <a:t>to the </a:t>
            </a:r>
            <a:r>
              <a:rPr lang="en-US" sz="2000" b="1" dirty="0" smtClean="0"/>
              <a:t>Southeast</a:t>
            </a:r>
            <a:r>
              <a:rPr lang="en-US" sz="2000" dirty="0" smtClean="0"/>
              <a:t> of the water tank?</a:t>
            </a:r>
          </a:p>
          <a:p>
            <a:pPr marL="231775" indent="-231775"/>
            <a:r>
              <a:rPr lang="en-US" sz="2000" dirty="0" smtClean="0"/>
              <a:t>What is the coordinate for that location?</a:t>
            </a:r>
          </a:p>
          <a:p>
            <a:pPr marL="231775" lvl="1" indent="-231775"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What would a GPS report for this coordinate? 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31775" indent="-231775"/>
            <a:endParaRPr lang="en-US" sz="2400" dirty="0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33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3983507" y="1376783"/>
            <a:ext cx="306543" cy="37912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08520" y="600513"/>
            <a:ext cx="1552386" cy="9689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24</a:t>
            </a:fld>
            <a:endParaRPr lang="en-US" b="0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545910" y="1160060"/>
            <a:ext cx="2265529" cy="1774209"/>
          </a:xfrm>
          <a:custGeom>
            <a:avLst/>
            <a:gdLst>
              <a:gd name="connsiteX0" fmla="*/ 0 w 2265529"/>
              <a:gd name="connsiteY0" fmla="*/ 40943 h 1774209"/>
              <a:gd name="connsiteX1" fmla="*/ 2183642 w 2265529"/>
              <a:gd name="connsiteY1" fmla="*/ 0 h 1774209"/>
              <a:gd name="connsiteX2" fmla="*/ 2265529 w 2265529"/>
              <a:gd name="connsiteY2" fmla="*/ 1705970 h 1774209"/>
              <a:gd name="connsiteX3" fmla="*/ 54591 w 2265529"/>
              <a:gd name="connsiteY3" fmla="*/ 1774209 h 1774209"/>
              <a:gd name="connsiteX4" fmla="*/ 0 w 2265529"/>
              <a:gd name="connsiteY4" fmla="*/ 40943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774209">
                <a:moveTo>
                  <a:pt x="0" y="40943"/>
                </a:moveTo>
                <a:lnTo>
                  <a:pt x="2183642" y="0"/>
                </a:lnTo>
                <a:lnTo>
                  <a:pt x="2265529" y="1705970"/>
                </a:lnTo>
                <a:lnTo>
                  <a:pt x="54591" y="1774209"/>
                </a:lnTo>
                <a:lnTo>
                  <a:pt x="0" y="40943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b="1" dirty="0" smtClean="0">
                <a:latin typeface="+mn-lt"/>
              </a:rPr>
              <a:t>1000 meters</a:t>
            </a: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6200000" flipV="1">
            <a:off x="1589966" y="1999396"/>
            <a:ext cx="1651378" cy="5459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triangle"/>
            <a:tailEnd type="triangle" w="med" len="med"/>
          </a:ln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614149" y="2483891"/>
            <a:ext cx="2142701" cy="27296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triangle"/>
            <a:tailEnd type="triangle" w="med" len="med"/>
          </a:ln>
        </p:spPr>
      </p:cxnSp>
      <p:grpSp>
        <p:nvGrpSpPr>
          <p:cNvPr id="2" name="Group 6"/>
          <p:cNvGrpSpPr/>
          <p:nvPr/>
        </p:nvGrpSpPr>
        <p:grpSpPr>
          <a:xfrm>
            <a:off x="1405739" y="1078173"/>
            <a:ext cx="436711" cy="3710248"/>
            <a:chOff x="1828827" y="1133231"/>
            <a:chExt cx="340222" cy="3352346"/>
          </a:xfrm>
          <a:solidFill>
            <a:schemeClr val="bg1"/>
          </a:solidFill>
        </p:grpSpPr>
        <p:sp>
          <p:nvSpPr>
            <p:cNvPr id="37" name="TextBox 36"/>
            <p:cNvSpPr txBox="1"/>
            <p:nvPr/>
          </p:nvSpPr>
          <p:spPr>
            <a:xfrm>
              <a:off x="1828827" y="1133231"/>
              <a:ext cx="2976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83756" y="4235298"/>
              <a:ext cx="285293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64261" y="2625313"/>
              <a:ext cx="283521" cy="2502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8509068" y="806762"/>
            <a:ext cx="484804" cy="3792533"/>
            <a:chOff x="303476" y="1090385"/>
            <a:chExt cx="484804" cy="3437677"/>
          </a:xfrm>
        </p:grpSpPr>
        <p:sp>
          <p:nvSpPr>
            <p:cNvPr id="41" name="TextBox 40"/>
            <p:cNvSpPr txBox="1"/>
            <p:nvPr/>
          </p:nvSpPr>
          <p:spPr>
            <a:xfrm>
              <a:off x="331102" y="1090385"/>
              <a:ext cx="457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3476" y="2656072"/>
              <a:ext cx="3863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4500" y="4251063"/>
              <a:ext cx="433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09</a:t>
              </a:r>
              <a:endParaRPr lang="en-US" sz="12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84888" y="1951642"/>
            <a:ext cx="1698040" cy="46166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latin typeface="+mn-lt"/>
              </a:rPr>
              <a:t>128 106</a:t>
            </a:r>
            <a:endParaRPr lang="en-US" b="1" dirty="0">
              <a:latin typeface="+mn-lt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671248" y="1201003"/>
            <a:ext cx="272955" cy="300250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260377" y="1680950"/>
            <a:ext cx="272955" cy="300250"/>
          </a:xfrm>
          <a:prstGeom prst="ellipse">
            <a:avLst/>
          </a:prstGeom>
          <a:solidFill>
            <a:srgbClr val="FFFF00">
              <a:alpha val="50000"/>
            </a:srgbClr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04764" y="6223380"/>
            <a:ext cx="313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+mj-lt"/>
              </a:rPr>
              <a:t>16R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 BU 12800 10600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28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022764"/>
            <a:ext cx="8229600" cy="4125047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08" charset="-128"/>
              </a:rPr>
              <a:t>Multiple SAR agencies used a variety of geo-referencing systems during Hurricane Katrina, causing confusion.</a:t>
            </a:r>
          </a:p>
          <a:p>
            <a:r>
              <a:rPr lang="en-US" sz="2400" dirty="0" smtClean="0">
                <a:ea typeface="ＭＳ Ｐゴシック" pitchFamily="-108" charset="-128"/>
              </a:rPr>
              <a:t>USNG geo-referencing scheme is to be used when a Catastrophic Incident is declared as outlined in the National Response Framework (January, 2008).</a:t>
            </a:r>
          </a:p>
          <a:p>
            <a:r>
              <a:rPr lang="en-US" sz="2400" dirty="0" smtClean="0">
                <a:ea typeface="ＭＳ Ｐゴシック" pitchFamily="-108" charset="-128"/>
              </a:rPr>
              <a:t>Additional information and training concerning the USNG can be found online. </a:t>
            </a:r>
            <a:r>
              <a:rPr lang="en-US" sz="2400" dirty="0" smtClean="0">
                <a:ea typeface="ＭＳ Ｐゴシック" pitchFamily="-108" charset="-128"/>
                <a:hlinkClick r:id="rId2"/>
              </a:rPr>
              <a:t>http://www.fgdc.gov/usng</a:t>
            </a:r>
            <a:r>
              <a:rPr lang="en-US" sz="2400" dirty="0" smtClean="0">
                <a:ea typeface="ＭＳ Ｐゴシック" pitchFamily="-108" charset="-128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65008" y="3886200"/>
            <a:ext cx="7675419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Search Definitions and Standards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3818"/>
            <a:ext cx="8229600" cy="3629891"/>
          </a:xfrm>
        </p:spPr>
        <p:txBody>
          <a:bodyPr/>
          <a:lstStyle/>
          <a:p>
            <a:pPr marL="0" algn="ctr">
              <a:buNone/>
            </a:pPr>
            <a:r>
              <a:rPr lang="en-US" sz="2800" dirty="0" smtClean="0"/>
              <a:t>Upon completion of this unit, participants will be able to understand and utilize the search strategies and definitions necessary to accomplish the assigned search and rescue objectives. 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109"/>
            <a:ext cx="8229600" cy="406962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Successful participants will understand:</a:t>
            </a:r>
          </a:p>
          <a:p>
            <a:pPr marL="342900" lvl="1" indent="-342900">
              <a:buChar char="•"/>
            </a:pPr>
            <a:r>
              <a:rPr lang="en-US" dirty="0" smtClean="0">
                <a:ea typeface="ＭＳ Ｐゴシック" pitchFamily="-108" charset="-128"/>
                <a:cs typeface="+mn-cs"/>
              </a:rPr>
              <a:t>Standard search definitions</a:t>
            </a:r>
          </a:p>
          <a:p>
            <a:pPr marL="342900" lvl="1" indent="-342900">
              <a:buChar char="•"/>
            </a:pPr>
            <a:r>
              <a:rPr lang="en-US" dirty="0" smtClean="0">
                <a:ea typeface="ＭＳ Ｐゴシック" pitchFamily="-108" charset="-128"/>
                <a:cs typeface="+mn-cs"/>
              </a:rPr>
              <a:t>Search modes</a:t>
            </a:r>
          </a:p>
          <a:p>
            <a:pPr marL="342900" lvl="1" indent="-342900">
              <a:buChar char="•"/>
            </a:pPr>
            <a:r>
              <a:rPr lang="en-US" dirty="0" smtClean="0">
                <a:ea typeface="ＭＳ Ｐゴシック" pitchFamily="-108" charset="-128"/>
                <a:cs typeface="+mn-cs"/>
              </a:rPr>
              <a:t>Phases of disaster search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utilize the U.S. National Grid as a geo-referencing system for land SAR responders</a:t>
            </a:r>
          </a:p>
          <a:p>
            <a:r>
              <a:rPr lang="en-US" dirty="0" smtClean="0"/>
              <a:t>Understand and utilize search strategies and definitions necessary in SAR operations</a:t>
            </a:r>
          </a:p>
          <a:p>
            <a:r>
              <a:rPr lang="en-US" dirty="0" smtClean="0"/>
              <a:t>Understand and utilize standardized disaster SAR marking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Recon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Structured and organized survey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Preliminary and cursory check of an area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Immediate and continuous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Incident driven and flexible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Timely reporting of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Recon Methods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401993" y="2009775"/>
            <a:ext cx="4367284" cy="383146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Air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Helicopter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Fixed wing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Satellite imagery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Water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Windshield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Purpose of Recon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Determine scope and magnitude of incident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Identify resources needed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Record victim location</a:t>
            </a:r>
            <a:endParaRPr lang="en-US" sz="2400" dirty="0" smtClean="0"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a typeface="ＭＳ Ｐゴシック" pitchFamily="-108" charset="-128"/>
              </a:rPr>
              <a:t>Request rescue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 Team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 driven</a:t>
            </a:r>
          </a:p>
          <a:p>
            <a:r>
              <a:rPr lang="en-US" dirty="0" smtClean="0"/>
              <a:t>Small</a:t>
            </a:r>
          </a:p>
          <a:p>
            <a:r>
              <a:rPr lang="en-US" dirty="0" smtClean="0"/>
              <a:t>Mobile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Inconspicuous (where possible)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of 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 is a state of mind</a:t>
            </a:r>
          </a:p>
          <a:p>
            <a:pPr lvl="1"/>
            <a:r>
              <a:rPr lang="en-US" dirty="0" smtClean="0"/>
              <a:t>Do the most good for the most people</a:t>
            </a:r>
          </a:p>
          <a:p>
            <a:pPr lvl="1"/>
            <a:r>
              <a:rPr lang="en-US" dirty="0" smtClean="0"/>
              <a:t>First snapshot of entire event</a:t>
            </a:r>
          </a:p>
          <a:p>
            <a:pPr lvl="1"/>
            <a:r>
              <a:rPr lang="en-US" dirty="0" smtClean="0"/>
              <a:t>Drives the response effort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 is triage…NOT search or rescue!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Hasty Search (Rapid)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08" charset="-128"/>
              </a:rPr>
              <a:t>Fast-paced search to locate and remove lightly-trapped survivors with available equipment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survivors moved to collection points</a:t>
            </a:r>
          </a:p>
          <a:p>
            <a:r>
              <a:rPr lang="en-US" sz="2800" dirty="0" smtClean="0">
                <a:ea typeface="ＭＳ Ｐゴシック" pitchFamily="-108" charset="-128"/>
              </a:rPr>
              <a:t>Additional resources called for survivors unable to be removed while search continues</a:t>
            </a:r>
          </a:p>
          <a:p>
            <a:r>
              <a:rPr lang="en-US" sz="2800" dirty="0" smtClean="0">
                <a:ea typeface="ＭＳ Ｐゴシック" pitchFamily="-108" charset="-128"/>
              </a:rPr>
              <a:t>Documentation of areas searched and finding must be recorded and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775"/>
            <a:ext cx="8229600" cy="4668116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08" charset="-128"/>
              </a:rPr>
              <a:t>Quick search of structures likely to contain victims…looking in, not going in</a:t>
            </a:r>
          </a:p>
          <a:p>
            <a:r>
              <a:rPr lang="en-US" sz="2800" dirty="0" smtClean="0"/>
              <a:t>May include physical, canine and technical</a:t>
            </a:r>
          </a:p>
          <a:p>
            <a:r>
              <a:rPr lang="en-US" sz="2800" dirty="0" smtClean="0">
                <a:ea typeface="ＭＳ Ｐゴシック" pitchFamily="-108" charset="-128"/>
              </a:rPr>
              <a:t>Additional resources called for trapped survivors </a:t>
            </a:r>
            <a:r>
              <a:rPr lang="en-US" sz="2800" b="1" dirty="0" smtClean="0">
                <a:ea typeface="ＭＳ Ｐゴシック" pitchFamily="-108" charset="-128"/>
              </a:rPr>
              <a:t>while search continues</a:t>
            </a:r>
          </a:p>
          <a:p>
            <a:pPr lvl="0"/>
            <a:r>
              <a:rPr lang="en-US" sz="2800" dirty="0" smtClean="0"/>
              <a:t>May perform actions necessary to immediately correct life threatening injuries</a:t>
            </a:r>
          </a:p>
          <a:p>
            <a:r>
              <a:rPr lang="en-US" sz="2800" dirty="0" smtClean="0"/>
              <a:t>Survivor and/or human remains locations marked with standard marking systems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Systematic search of every area of every structure</a:t>
            </a:r>
          </a:p>
          <a:p>
            <a:r>
              <a:rPr lang="en-US" sz="2800" dirty="0" smtClean="0"/>
              <a:t>May involve extensive debris removal</a:t>
            </a:r>
          </a:p>
          <a:p>
            <a:pPr lvl="1"/>
            <a:r>
              <a:rPr lang="en-US" sz="2400" dirty="0" smtClean="0"/>
              <a:t>Low Coverage: search void spaces</a:t>
            </a:r>
          </a:p>
          <a:p>
            <a:pPr lvl="1"/>
            <a:r>
              <a:rPr lang="en-US" sz="2400" dirty="0" smtClean="0"/>
              <a:t>High Coverage: complete de-layering</a:t>
            </a:r>
          </a:p>
          <a:p>
            <a:r>
              <a:rPr lang="en-US" sz="2800" dirty="0" smtClean="0">
                <a:ea typeface="ＭＳ Ｐゴシック" pitchFamily="-108" charset="-128"/>
              </a:rPr>
              <a:t>Additional resources called for trapped survivors </a:t>
            </a:r>
            <a:r>
              <a:rPr lang="en-US" sz="2800" b="1" dirty="0" smtClean="0">
                <a:ea typeface="ＭＳ Ｐゴシック" pitchFamily="-108" charset="-128"/>
              </a:rPr>
              <a:t>while search continues</a:t>
            </a:r>
          </a:p>
          <a:p>
            <a:r>
              <a:rPr lang="en-US" sz="2800" dirty="0" smtClean="0"/>
              <a:t>Survivor and/or human remains locations marked with standard marking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1301654" y="1279349"/>
            <a:ext cx="2966569" cy="1255830"/>
            <a:chOff x="1301654" y="1279349"/>
            <a:chExt cx="2966569" cy="1255830"/>
          </a:xfrm>
        </p:grpSpPr>
        <p:sp>
          <p:nvSpPr>
            <p:cNvPr id="7" name="Right Arrow 6"/>
            <p:cNvSpPr/>
            <p:nvPr/>
          </p:nvSpPr>
          <p:spPr>
            <a:xfrm>
              <a:off x="1301654" y="1279349"/>
              <a:ext cx="2966569" cy="1255830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1063" y="1494265"/>
              <a:ext cx="207003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Recon</a:t>
              </a:r>
              <a:endParaRPr lang="en-US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2612463" y="2667372"/>
            <a:ext cx="2966569" cy="1255830"/>
            <a:chOff x="2612463" y="2667372"/>
            <a:chExt cx="2966569" cy="1255830"/>
          </a:xfrm>
        </p:grpSpPr>
        <p:sp>
          <p:nvSpPr>
            <p:cNvPr id="9" name="Right Arrow 8"/>
            <p:cNvSpPr/>
            <p:nvPr/>
          </p:nvSpPr>
          <p:spPr>
            <a:xfrm>
              <a:off x="2612463" y="2667372"/>
              <a:ext cx="2966569" cy="1255830"/>
            </a:xfrm>
            <a:prstGeom prst="rightArrow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31383" y="2865660"/>
              <a:ext cx="185650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spc="50" dirty="0" smtClean="0">
                  <a:ln w="11430"/>
                  <a:solidFill>
                    <a:srgbClr val="1F497D">
                      <a:lumMod val="40000"/>
                      <a:lumOff val="6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Hasty</a:t>
              </a:r>
              <a:endParaRPr lang="en-US" sz="4400" b="1" spc="50" dirty="0">
                <a:ln w="11430"/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647313" y="3989299"/>
            <a:ext cx="2966569" cy="1255830"/>
            <a:chOff x="3647313" y="3989299"/>
            <a:chExt cx="2966569" cy="1255830"/>
          </a:xfrm>
        </p:grpSpPr>
        <p:sp>
          <p:nvSpPr>
            <p:cNvPr id="11" name="Right Arrow 10"/>
            <p:cNvSpPr/>
            <p:nvPr/>
          </p:nvSpPr>
          <p:spPr>
            <a:xfrm>
              <a:off x="3647313" y="3989299"/>
              <a:ext cx="2966569" cy="1255830"/>
            </a:xfrm>
            <a:prstGeom prst="rightArrow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2325" y="4187588"/>
              <a:ext cx="207550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spc="50" dirty="0" smtClean="0">
                  <a:ln w="11430"/>
                  <a:solidFill>
                    <a:srgbClr val="1F497D">
                      <a:lumMod val="60000"/>
                      <a:lumOff val="4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Primary</a:t>
              </a:r>
              <a:endParaRPr lang="en-US" sz="4400" b="1" spc="50" dirty="0">
                <a:ln w="1143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5027112" y="5311226"/>
            <a:ext cx="2966569" cy="1255830"/>
            <a:chOff x="5027112" y="5311226"/>
            <a:chExt cx="2966569" cy="1255830"/>
          </a:xfrm>
        </p:grpSpPr>
        <p:sp>
          <p:nvSpPr>
            <p:cNvPr id="13" name="Right Arrow 12"/>
            <p:cNvSpPr/>
            <p:nvPr/>
          </p:nvSpPr>
          <p:spPr>
            <a:xfrm>
              <a:off x="5027112" y="5311226"/>
              <a:ext cx="2966569" cy="1255830"/>
            </a:xfrm>
            <a:prstGeom prst="rightArrow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31131" y="5509515"/>
              <a:ext cx="2683492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spc="50" dirty="0" smtClean="0">
                  <a:ln w="11430"/>
                  <a:solidFill>
                    <a:srgbClr val="1F497D">
                      <a:lumMod val="75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Secondary</a:t>
              </a:r>
              <a:endParaRPr lang="en-US" sz="44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17" name="Minus 16"/>
          <p:cNvSpPr/>
          <p:nvPr/>
        </p:nvSpPr>
        <p:spPr>
          <a:xfrm>
            <a:off x="-216126" y="2535179"/>
            <a:ext cx="10141527" cy="13219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6601338" y="3063950"/>
            <a:ext cx="1655760" cy="1321927"/>
            <a:chOff x="6601338" y="3063950"/>
            <a:chExt cx="1655760" cy="1321927"/>
          </a:xfrm>
        </p:grpSpPr>
        <p:sp>
          <p:nvSpPr>
            <p:cNvPr id="19" name="TextBox 18"/>
            <p:cNvSpPr txBox="1"/>
            <p:nvPr/>
          </p:nvSpPr>
          <p:spPr>
            <a:xfrm>
              <a:off x="6670328" y="3424844"/>
              <a:ext cx="1586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1F497D"/>
                  </a:solidFill>
                  <a:latin typeface="Calibri"/>
                  <a:cs typeface="Aharoni" pitchFamily="2" charset="-79"/>
                </a:rPr>
                <a:t>SEARCH</a:t>
              </a:r>
              <a:endParaRPr lang="en-US" sz="2800" dirty="0">
                <a:solidFill>
                  <a:srgbClr val="1F497D"/>
                </a:solidFill>
                <a:latin typeface="Calibri"/>
                <a:cs typeface="Aharoni" pitchFamily="2" charset="-79"/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6601338" y="3063950"/>
              <a:ext cx="1655760" cy="1321927"/>
            </a:xfrm>
            <a:prstGeom prst="donut">
              <a:avLst>
                <a:gd name="adj" fmla="val 5168"/>
              </a:avLst>
            </a:prstGeom>
            <a:solidFill>
              <a:schemeClr val="tx2"/>
            </a:solidFill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4751153" y="1147156"/>
            <a:ext cx="1586770" cy="1321927"/>
            <a:chOff x="4751153" y="1147156"/>
            <a:chExt cx="1586770" cy="1321927"/>
          </a:xfrm>
        </p:grpSpPr>
        <p:sp>
          <p:nvSpPr>
            <p:cNvPr id="15" name="&quot;No&quot; Symbol 14"/>
            <p:cNvSpPr/>
            <p:nvPr/>
          </p:nvSpPr>
          <p:spPr>
            <a:xfrm>
              <a:off x="4751153" y="1147156"/>
              <a:ext cx="1586770" cy="1321927"/>
            </a:xfrm>
            <a:prstGeom prst="noSmoking">
              <a:avLst>
                <a:gd name="adj" fmla="val 4615"/>
              </a:avLst>
            </a:prstGeom>
            <a:solidFill>
              <a:srgbClr val="FF0000">
                <a:alpha val="50000"/>
              </a:srgbClr>
            </a:solidFill>
            <a:ln w="31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51153" y="1609830"/>
              <a:ext cx="1586770" cy="45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1F497D"/>
                  </a:solidFill>
                  <a:latin typeface="Calibri"/>
                  <a:cs typeface="Aharoni" pitchFamily="2" charset="-79"/>
                </a:rPr>
                <a:t>SEARCH</a:t>
              </a:r>
              <a:endParaRPr lang="en-US" sz="2800" dirty="0">
                <a:solidFill>
                  <a:srgbClr val="1F497D"/>
                </a:solidFill>
                <a:latin typeface="Calibri"/>
                <a:cs typeface="Aharoni" pitchFamily="2" charset="-79"/>
              </a:endParaRPr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Response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sz="2800" dirty="0" smtClean="0"/>
              <a:t>Deployed to investigate pre-identified facilities that are likely to require evacuation assistance</a:t>
            </a:r>
          </a:p>
          <a:p>
            <a:r>
              <a:rPr lang="en-US" sz="2800" dirty="0" smtClean="0"/>
              <a:t>Hospitals</a:t>
            </a:r>
          </a:p>
          <a:p>
            <a:r>
              <a:rPr lang="en-US" sz="2800" dirty="0" smtClean="0"/>
              <a:t>Nursing Homes</a:t>
            </a:r>
          </a:p>
          <a:p>
            <a:r>
              <a:rPr lang="en-US" sz="2800" dirty="0" smtClean="0"/>
              <a:t>Evacuation Shelters</a:t>
            </a:r>
          </a:p>
          <a:p>
            <a:r>
              <a:rPr lang="en-US" sz="2800" dirty="0" smtClean="0"/>
              <a:t>Critical Infrastructure Facilities</a:t>
            </a:r>
          </a:p>
          <a:p>
            <a:r>
              <a:rPr lang="en-US" sz="2800" dirty="0" smtClean="0"/>
              <a:t>Areas of last refuge such as fire stations and police precincts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65008" y="3886200"/>
            <a:ext cx="7675419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U.S. National Grid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(USNG)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012"/>
            <a:ext cx="8229600" cy="2363788"/>
          </a:xfrm>
        </p:spPr>
        <p:txBody>
          <a:bodyPr/>
          <a:lstStyle/>
          <a:p>
            <a:r>
              <a:rPr lang="en-US" dirty="0" smtClean="0"/>
              <a:t>Remember!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>
                <a:solidFill>
                  <a:schemeClr val="tx1"/>
                </a:solidFill>
              </a:rPr>
              <a:t>The AHJ has the authority to modify these definitions.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2290"/>
            <a:ext cx="8229600" cy="2753447"/>
          </a:xfrm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Modifications must be clearly stated.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definitions must be made available to all team members assigned to the incident.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Collapse SAR</a:t>
            </a:r>
          </a:p>
          <a:p>
            <a:r>
              <a:rPr lang="en-US" dirty="0" smtClean="0"/>
              <a:t>Wide Area SAR</a:t>
            </a:r>
          </a:p>
          <a:p>
            <a:r>
              <a:rPr lang="en-US" dirty="0" smtClean="0"/>
              <a:t>Evacuation</a:t>
            </a:r>
          </a:p>
          <a:p>
            <a:r>
              <a:rPr lang="en-US" dirty="0" smtClean="0"/>
              <a:t>Extraction</a:t>
            </a:r>
          </a:p>
          <a:p>
            <a:r>
              <a:rPr lang="en-US" dirty="0" smtClean="0"/>
              <a:t>Extrication</a:t>
            </a:r>
          </a:p>
          <a:p>
            <a:r>
              <a:rPr lang="en-US" dirty="0" smtClean="0"/>
              <a:t>Detection</a:t>
            </a:r>
          </a:p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2064326"/>
          <a:ext cx="8617526" cy="418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5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Recon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Intelligence gathering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Hasty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Surface survivors removed and evacuated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Primary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Searching accessible voids that may contain survivors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8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Secondary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Selected debris removal. Extended operations required to extricate survivors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Search completed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 debris removal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buNone/>
            </a:pPr>
            <a:r>
              <a:rPr lang="en-US" dirty="0" smtClean="0"/>
              <a:t>Understanding and utilizing the search strategies and standard definitions is necessary to accomplish the assigned search and rescue objectives.   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65008" y="3886200"/>
            <a:ext cx="7675419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Search Marking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3818"/>
            <a:ext cx="8229600" cy="3629891"/>
          </a:xfrm>
        </p:spPr>
        <p:txBody>
          <a:bodyPr/>
          <a:lstStyle/>
          <a:p>
            <a:pPr marL="0" algn="ctr">
              <a:buNone/>
            </a:pPr>
            <a:r>
              <a:rPr lang="en-US" sz="2800" dirty="0" smtClean="0"/>
              <a:t>Upon completion of this unit, participants will be able to understand and utilize standardized disaster search and rescue marking systems.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109"/>
            <a:ext cx="8229600" cy="4069629"/>
          </a:xfrm>
        </p:spPr>
        <p:txBody>
          <a:bodyPr/>
          <a:lstStyle/>
          <a:p>
            <a:pPr marL="0">
              <a:buNone/>
            </a:pPr>
            <a:r>
              <a:rPr lang="en-US" sz="2800" dirty="0" smtClean="0"/>
              <a:t>Successful participants will understand and be capable of utilizing the follow standardized disaster marking systems:</a:t>
            </a:r>
          </a:p>
          <a:p>
            <a:r>
              <a:rPr lang="en-US" sz="2800" dirty="0" smtClean="0"/>
              <a:t>Grid and Block Marking System </a:t>
            </a:r>
          </a:p>
          <a:p>
            <a:r>
              <a:rPr lang="en-US" sz="2800" dirty="0" smtClean="0"/>
              <a:t>Structure Hazard Evaluation Marking System</a:t>
            </a:r>
          </a:p>
          <a:p>
            <a:r>
              <a:rPr lang="en-US" sz="2800" dirty="0" smtClean="0"/>
              <a:t>Structure/Hazard Marking System</a:t>
            </a:r>
          </a:p>
          <a:p>
            <a:r>
              <a:rPr lang="en-US" sz="2800" dirty="0" smtClean="0"/>
              <a:t>Survivor and Human Remains Marking Systems</a:t>
            </a:r>
            <a:endParaRPr lang="en-US" dirty="0" smtClean="0">
              <a:ea typeface="ＭＳ Ｐゴシック" pitchFamily="-108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and Block Marking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existing hundred block. Even numbers on one side, odd numbers on other side</a:t>
            </a:r>
          </a:p>
          <a:p>
            <a:r>
              <a:rPr lang="en-US" sz="2800" dirty="0" smtClean="0"/>
              <a:t>Mark new numbers on the front with orange spray paint. </a:t>
            </a:r>
          </a:p>
          <a:p>
            <a:r>
              <a:rPr lang="en-US" sz="2800" dirty="0" smtClean="0"/>
              <a:t>Street not identifiable, start with the letter “A” using the phonetic alphabet “Alpha”, “Bravo”, Charlie, etc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357741" y="1773385"/>
            <a:ext cx="6774874" cy="3131126"/>
            <a:chOff x="2036617" y="3893127"/>
            <a:chExt cx="5846619" cy="2699745"/>
          </a:xfrm>
        </p:grpSpPr>
        <p:sp>
          <p:nvSpPr>
            <p:cNvPr id="116766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036617" y="3893127"/>
              <a:ext cx="5791200" cy="26581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5" name="Line 29"/>
            <p:cNvSpPr>
              <a:spLocks noChangeShapeType="1"/>
            </p:cNvSpPr>
            <p:nvPr/>
          </p:nvSpPr>
          <p:spPr bwMode="auto">
            <a:xfrm>
              <a:off x="2942126" y="4598280"/>
              <a:ext cx="0" cy="265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4" name="Line 28"/>
            <p:cNvSpPr>
              <a:spLocks noChangeShapeType="1"/>
            </p:cNvSpPr>
            <p:nvPr/>
          </p:nvSpPr>
          <p:spPr bwMode="auto">
            <a:xfrm flipH="1">
              <a:off x="2144987" y="4875257"/>
              <a:ext cx="7971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3" name="Line 27"/>
            <p:cNvSpPr>
              <a:spLocks noChangeShapeType="1"/>
            </p:cNvSpPr>
            <p:nvPr/>
          </p:nvSpPr>
          <p:spPr bwMode="auto">
            <a:xfrm>
              <a:off x="3313932" y="4662374"/>
              <a:ext cx="0" cy="2128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>
              <a:off x="3313932" y="4875257"/>
              <a:ext cx="34533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 flipV="1">
              <a:off x="6767241" y="4502712"/>
              <a:ext cx="0" cy="372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0" name="Line 24"/>
            <p:cNvSpPr>
              <a:spLocks noChangeShapeType="1"/>
            </p:cNvSpPr>
            <p:nvPr/>
          </p:nvSpPr>
          <p:spPr bwMode="auto">
            <a:xfrm flipV="1">
              <a:off x="2889175" y="5565983"/>
              <a:ext cx="0" cy="372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9" name="Line 23"/>
            <p:cNvSpPr>
              <a:spLocks noChangeShapeType="1"/>
            </p:cNvSpPr>
            <p:nvPr/>
          </p:nvSpPr>
          <p:spPr bwMode="auto">
            <a:xfrm flipH="1">
              <a:off x="2092036" y="5565983"/>
              <a:ext cx="7971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8" name="Line 22"/>
            <p:cNvSpPr>
              <a:spLocks noChangeShapeType="1"/>
            </p:cNvSpPr>
            <p:nvPr/>
          </p:nvSpPr>
          <p:spPr bwMode="auto">
            <a:xfrm flipV="1">
              <a:off x="7245525" y="5565983"/>
              <a:ext cx="0" cy="319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7" name="Line 21"/>
            <p:cNvSpPr>
              <a:spLocks noChangeShapeType="1"/>
            </p:cNvSpPr>
            <p:nvPr/>
          </p:nvSpPr>
          <p:spPr bwMode="auto">
            <a:xfrm>
              <a:off x="7245525" y="5565983"/>
              <a:ext cx="6377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6" name="Line 20"/>
            <p:cNvSpPr>
              <a:spLocks noChangeShapeType="1"/>
            </p:cNvSpPr>
            <p:nvPr/>
          </p:nvSpPr>
          <p:spPr bwMode="auto">
            <a:xfrm>
              <a:off x="7245525" y="4609153"/>
              <a:ext cx="0" cy="266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7245525" y="4875257"/>
              <a:ext cx="4782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 flipV="1">
              <a:off x="3260981" y="5565983"/>
              <a:ext cx="0" cy="372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>
              <a:off x="3260981" y="5555110"/>
              <a:ext cx="34533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2" name="Line 16"/>
            <p:cNvSpPr>
              <a:spLocks noChangeShapeType="1"/>
            </p:cNvSpPr>
            <p:nvPr/>
          </p:nvSpPr>
          <p:spPr bwMode="auto">
            <a:xfrm>
              <a:off x="6714291" y="5555110"/>
              <a:ext cx="0" cy="4784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3424438" y="5677003"/>
              <a:ext cx="469650" cy="303301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4699860" y="4400848"/>
              <a:ext cx="473679" cy="356522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9" name="Freeform 13"/>
            <p:cNvSpPr>
              <a:spLocks/>
            </p:cNvSpPr>
            <p:nvPr/>
          </p:nvSpPr>
          <p:spPr bwMode="auto">
            <a:xfrm>
              <a:off x="4126611" y="5612909"/>
              <a:ext cx="340151" cy="584284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13" y="7"/>
                </a:cxn>
                <a:cxn ang="0">
                  <a:pos x="79" y="7"/>
                </a:cxn>
                <a:cxn ang="0">
                  <a:pos x="34" y="7"/>
                </a:cxn>
                <a:cxn ang="0">
                  <a:pos x="11" y="41"/>
                </a:cxn>
                <a:cxn ang="0">
                  <a:pos x="0" y="86"/>
                </a:cxn>
                <a:cxn ang="0">
                  <a:pos x="0" y="120"/>
                </a:cxn>
                <a:cxn ang="0">
                  <a:pos x="23" y="154"/>
                </a:cxn>
                <a:cxn ang="0">
                  <a:pos x="34" y="188"/>
                </a:cxn>
                <a:cxn ang="0">
                  <a:pos x="34" y="256"/>
                </a:cxn>
                <a:cxn ang="0">
                  <a:pos x="34" y="290"/>
                </a:cxn>
                <a:cxn ang="0">
                  <a:pos x="23" y="335"/>
                </a:cxn>
                <a:cxn ang="0">
                  <a:pos x="11" y="380"/>
                </a:cxn>
                <a:cxn ang="0">
                  <a:pos x="11" y="414"/>
                </a:cxn>
                <a:cxn ang="0">
                  <a:pos x="11" y="448"/>
                </a:cxn>
                <a:cxn ang="0">
                  <a:pos x="11" y="482"/>
                </a:cxn>
                <a:cxn ang="0">
                  <a:pos x="11" y="516"/>
                </a:cxn>
                <a:cxn ang="0">
                  <a:pos x="45" y="527"/>
                </a:cxn>
                <a:cxn ang="0">
                  <a:pos x="79" y="527"/>
                </a:cxn>
                <a:cxn ang="0">
                  <a:pos x="113" y="527"/>
                </a:cxn>
                <a:cxn ang="0">
                  <a:pos x="147" y="527"/>
                </a:cxn>
                <a:cxn ang="0">
                  <a:pos x="181" y="505"/>
                </a:cxn>
                <a:cxn ang="0">
                  <a:pos x="215" y="505"/>
                </a:cxn>
                <a:cxn ang="0">
                  <a:pos x="249" y="505"/>
                </a:cxn>
                <a:cxn ang="0">
                  <a:pos x="283" y="505"/>
                </a:cxn>
                <a:cxn ang="0">
                  <a:pos x="294" y="471"/>
                </a:cxn>
                <a:cxn ang="0">
                  <a:pos x="283" y="437"/>
                </a:cxn>
                <a:cxn ang="0">
                  <a:pos x="283" y="403"/>
                </a:cxn>
                <a:cxn ang="0">
                  <a:pos x="283" y="358"/>
                </a:cxn>
                <a:cxn ang="0">
                  <a:pos x="283" y="324"/>
                </a:cxn>
                <a:cxn ang="0">
                  <a:pos x="306" y="290"/>
                </a:cxn>
                <a:cxn ang="0">
                  <a:pos x="294" y="256"/>
                </a:cxn>
                <a:cxn ang="0">
                  <a:pos x="272" y="222"/>
                </a:cxn>
                <a:cxn ang="0">
                  <a:pos x="260" y="188"/>
                </a:cxn>
                <a:cxn ang="0">
                  <a:pos x="260" y="142"/>
                </a:cxn>
                <a:cxn ang="0">
                  <a:pos x="260" y="109"/>
                </a:cxn>
                <a:cxn ang="0">
                  <a:pos x="249" y="75"/>
                </a:cxn>
                <a:cxn ang="0">
                  <a:pos x="226" y="120"/>
                </a:cxn>
                <a:cxn ang="0">
                  <a:pos x="215" y="154"/>
                </a:cxn>
                <a:cxn ang="0">
                  <a:pos x="181" y="142"/>
                </a:cxn>
                <a:cxn ang="0">
                  <a:pos x="170" y="109"/>
                </a:cxn>
              </a:cxnLst>
              <a:rect l="0" t="0" r="r" b="b"/>
              <a:pathLst>
                <a:path w="307" h="528">
                  <a:moveTo>
                    <a:pt x="170" y="0"/>
                  </a:moveTo>
                  <a:lnTo>
                    <a:pt x="113" y="7"/>
                  </a:lnTo>
                  <a:lnTo>
                    <a:pt x="79" y="7"/>
                  </a:lnTo>
                  <a:lnTo>
                    <a:pt x="34" y="7"/>
                  </a:lnTo>
                  <a:lnTo>
                    <a:pt x="11" y="41"/>
                  </a:lnTo>
                  <a:lnTo>
                    <a:pt x="0" y="86"/>
                  </a:lnTo>
                  <a:lnTo>
                    <a:pt x="0" y="120"/>
                  </a:lnTo>
                  <a:lnTo>
                    <a:pt x="23" y="154"/>
                  </a:lnTo>
                  <a:lnTo>
                    <a:pt x="34" y="188"/>
                  </a:lnTo>
                  <a:lnTo>
                    <a:pt x="34" y="256"/>
                  </a:lnTo>
                  <a:lnTo>
                    <a:pt x="34" y="290"/>
                  </a:lnTo>
                  <a:lnTo>
                    <a:pt x="23" y="335"/>
                  </a:lnTo>
                  <a:lnTo>
                    <a:pt x="11" y="380"/>
                  </a:lnTo>
                  <a:lnTo>
                    <a:pt x="11" y="414"/>
                  </a:lnTo>
                  <a:lnTo>
                    <a:pt x="11" y="448"/>
                  </a:lnTo>
                  <a:lnTo>
                    <a:pt x="11" y="482"/>
                  </a:lnTo>
                  <a:lnTo>
                    <a:pt x="11" y="516"/>
                  </a:lnTo>
                  <a:lnTo>
                    <a:pt x="45" y="527"/>
                  </a:lnTo>
                  <a:lnTo>
                    <a:pt x="79" y="527"/>
                  </a:lnTo>
                  <a:lnTo>
                    <a:pt x="113" y="527"/>
                  </a:lnTo>
                  <a:lnTo>
                    <a:pt x="147" y="527"/>
                  </a:lnTo>
                  <a:lnTo>
                    <a:pt x="181" y="505"/>
                  </a:lnTo>
                  <a:lnTo>
                    <a:pt x="215" y="505"/>
                  </a:lnTo>
                  <a:lnTo>
                    <a:pt x="249" y="505"/>
                  </a:lnTo>
                  <a:lnTo>
                    <a:pt x="283" y="505"/>
                  </a:lnTo>
                  <a:lnTo>
                    <a:pt x="294" y="471"/>
                  </a:lnTo>
                  <a:lnTo>
                    <a:pt x="283" y="437"/>
                  </a:lnTo>
                  <a:lnTo>
                    <a:pt x="283" y="403"/>
                  </a:lnTo>
                  <a:lnTo>
                    <a:pt x="283" y="358"/>
                  </a:lnTo>
                  <a:lnTo>
                    <a:pt x="283" y="324"/>
                  </a:lnTo>
                  <a:lnTo>
                    <a:pt x="306" y="290"/>
                  </a:lnTo>
                  <a:lnTo>
                    <a:pt x="294" y="256"/>
                  </a:lnTo>
                  <a:lnTo>
                    <a:pt x="272" y="222"/>
                  </a:lnTo>
                  <a:lnTo>
                    <a:pt x="260" y="188"/>
                  </a:lnTo>
                  <a:lnTo>
                    <a:pt x="260" y="142"/>
                  </a:lnTo>
                  <a:lnTo>
                    <a:pt x="260" y="109"/>
                  </a:lnTo>
                  <a:lnTo>
                    <a:pt x="249" y="75"/>
                  </a:lnTo>
                  <a:lnTo>
                    <a:pt x="226" y="120"/>
                  </a:lnTo>
                  <a:lnTo>
                    <a:pt x="215" y="154"/>
                  </a:lnTo>
                  <a:lnTo>
                    <a:pt x="181" y="142"/>
                  </a:lnTo>
                  <a:lnTo>
                    <a:pt x="170" y="10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auto">
            <a:xfrm>
              <a:off x="6076580" y="4458647"/>
              <a:ext cx="584760" cy="339926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" y="113"/>
                </a:cxn>
                <a:cxn ang="0">
                  <a:pos x="7" y="79"/>
                </a:cxn>
                <a:cxn ang="0">
                  <a:pos x="7" y="34"/>
                </a:cxn>
                <a:cxn ang="0">
                  <a:pos x="41" y="11"/>
                </a:cxn>
                <a:cxn ang="0">
                  <a:pos x="86" y="0"/>
                </a:cxn>
                <a:cxn ang="0">
                  <a:pos x="120" y="0"/>
                </a:cxn>
                <a:cxn ang="0">
                  <a:pos x="154" y="23"/>
                </a:cxn>
                <a:cxn ang="0">
                  <a:pos x="188" y="34"/>
                </a:cxn>
                <a:cxn ang="0">
                  <a:pos x="256" y="34"/>
                </a:cxn>
                <a:cxn ang="0">
                  <a:pos x="290" y="34"/>
                </a:cxn>
                <a:cxn ang="0">
                  <a:pos x="335" y="23"/>
                </a:cxn>
                <a:cxn ang="0">
                  <a:pos x="380" y="11"/>
                </a:cxn>
                <a:cxn ang="0">
                  <a:pos x="414" y="11"/>
                </a:cxn>
                <a:cxn ang="0">
                  <a:pos x="448" y="11"/>
                </a:cxn>
                <a:cxn ang="0">
                  <a:pos x="482" y="11"/>
                </a:cxn>
                <a:cxn ang="0">
                  <a:pos x="516" y="11"/>
                </a:cxn>
                <a:cxn ang="0">
                  <a:pos x="527" y="45"/>
                </a:cxn>
                <a:cxn ang="0">
                  <a:pos x="527" y="79"/>
                </a:cxn>
                <a:cxn ang="0">
                  <a:pos x="527" y="113"/>
                </a:cxn>
                <a:cxn ang="0">
                  <a:pos x="527" y="147"/>
                </a:cxn>
                <a:cxn ang="0">
                  <a:pos x="505" y="181"/>
                </a:cxn>
                <a:cxn ang="0">
                  <a:pos x="505" y="215"/>
                </a:cxn>
                <a:cxn ang="0">
                  <a:pos x="505" y="249"/>
                </a:cxn>
                <a:cxn ang="0">
                  <a:pos x="505" y="283"/>
                </a:cxn>
                <a:cxn ang="0">
                  <a:pos x="471" y="294"/>
                </a:cxn>
                <a:cxn ang="0">
                  <a:pos x="437" y="283"/>
                </a:cxn>
                <a:cxn ang="0">
                  <a:pos x="403" y="283"/>
                </a:cxn>
                <a:cxn ang="0">
                  <a:pos x="358" y="283"/>
                </a:cxn>
                <a:cxn ang="0">
                  <a:pos x="324" y="283"/>
                </a:cxn>
                <a:cxn ang="0">
                  <a:pos x="290" y="306"/>
                </a:cxn>
                <a:cxn ang="0">
                  <a:pos x="256" y="294"/>
                </a:cxn>
                <a:cxn ang="0">
                  <a:pos x="222" y="272"/>
                </a:cxn>
                <a:cxn ang="0">
                  <a:pos x="188" y="260"/>
                </a:cxn>
                <a:cxn ang="0">
                  <a:pos x="142" y="260"/>
                </a:cxn>
                <a:cxn ang="0">
                  <a:pos x="109" y="260"/>
                </a:cxn>
                <a:cxn ang="0">
                  <a:pos x="75" y="249"/>
                </a:cxn>
                <a:cxn ang="0">
                  <a:pos x="120" y="226"/>
                </a:cxn>
                <a:cxn ang="0">
                  <a:pos x="154" y="215"/>
                </a:cxn>
                <a:cxn ang="0">
                  <a:pos x="142" y="181"/>
                </a:cxn>
                <a:cxn ang="0">
                  <a:pos x="109" y="170"/>
                </a:cxn>
              </a:cxnLst>
              <a:rect l="0" t="0" r="r" b="b"/>
              <a:pathLst>
                <a:path w="528" h="307">
                  <a:moveTo>
                    <a:pt x="0" y="170"/>
                  </a:moveTo>
                  <a:lnTo>
                    <a:pt x="7" y="113"/>
                  </a:lnTo>
                  <a:lnTo>
                    <a:pt x="7" y="79"/>
                  </a:lnTo>
                  <a:lnTo>
                    <a:pt x="7" y="34"/>
                  </a:lnTo>
                  <a:lnTo>
                    <a:pt x="41" y="11"/>
                  </a:lnTo>
                  <a:lnTo>
                    <a:pt x="86" y="0"/>
                  </a:lnTo>
                  <a:lnTo>
                    <a:pt x="120" y="0"/>
                  </a:lnTo>
                  <a:lnTo>
                    <a:pt x="154" y="23"/>
                  </a:lnTo>
                  <a:lnTo>
                    <a:pt x="188" y="34"/>
                  </a:lnTo>
                  <a:lnTo>
                    <a:pt x="256" y="34"/>
                  </a:lnTo>
                  <a:lnTo>
                    <a:pt x="290" y="34"/>
                  </a:lnTo>
                  <a:lnTo>
                    <a:pt x="335" y="23"/>
                  </a:lnTo>
                  <a:lnTo>
                    <a:pt x="380" y="11"/>
                  </a:lnTo>
                  <a:lnTo>
                    <a:pt x="414" y="11"/>
                  </a:lnTo>
                  <a:lnTo>
                    <a:pt x="448" y="11"/>
                  </a:lnTo>
                  <a:lnTo>
                    <a:pt x="482" y="11"/>
                  </a:lnTo>
                  <a:lnTo>
                    <a:pt x="516" y="11"/>
                  </a:lnTo>
                  <a:lnTo>
                    <a:pt x="527" y="45"/>
                  </a:lnTo>
                  <a:lnTo>
                    <a:pt x="527" y="79"/>
                  </a:lnTo>
                  <a:lnTo>
                    <a:pt x="527" y="113"/>
                  </a:lnTo>
                  <a:lnTo>
                    <a:pt x="527" y="147"/>
                  </a:lnTo>
                  <a:lnTo>
                    <a:pt x="505" y="181"/>
                  </a:lnTo>
                  <a:lnTo>
                    <a:pt x="505" y="215"/>
                  </a:lnTo>
                  <a:lnTo>
                    <a:pt x="505" y="249"/>
                  </a:lnTo>
                  <a:lnTo>
                    <a:pt x="505" y="283"/>
                  </a:lnTo>
                  <a:lnTo>
                    <a:pt x="471" y="294"/>
                  </a:lnTo>
                  <a:lnTo>
                    <a:pt x="437" y="283"/>
                  </a:lnTo>
                  <a:lnTo>
                    <a:pt x="403" y="283"/>
                  </a:lnTo>
                  <a:lnTo>
                    <a:pt x="358" y="283"/>
                  </a:lnTo>
                  <a:lnTo>
                    <a:pt x="324" y="283"/>
                  </a:lnTo>
                  <a:lnTo>
                    <a:pt x="290" y="306"/>
                  </a:lnTo>
                  <a:lnTo>
                    <a:pt x="256" y="294"/>
                  </a:lnTo>
                  <a:lnTo>
                    <a:pt x="222" y="272"/>
                  </a:lnTo>
                  <a:lnTo>
                    <a:pt x="188" y="260"/>
                  </a:lnTo>
                  <a:lnTo>
                    <a:pt x="142" y="260"/>
                  </a:lnTo>
                  <a:lnTo>
                    <a:pt x="109" y="260"/>
                  </a:lnTo>
                  <a:lnTo>
                    <a:pt x="75" y="249"/>
                  </a:lnTo>
                  <a:lnTo>
                    <a:pt x="120" y="226"/>
                  </a:lnTo>
                  <a:lnTo>
                    <a:pt x="154" y="215"/>
                  </a:lnTo>
                  <a:lnTo>
                    <a:pt x="142" y="181"/>
                  </a:lnTo>
                  <a:lnTo>
                    <a:pt x="109" y="17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7" name="Freeform 11"/>
            <p:cNvSpPr>
              <a:spLocks/>
            </p:cNvSpPr>
            <p:nvPr/>
          </p:nvSpPr>
          <p:spPr bwMode="auto">
            <a:xfrm>
              <a:off x="6076580" y="5628360"/>
              <a:ext cx="584760" cy="33992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7" y="193"/>
                </a:cxn>
                <a:cxn ang="0">
                  <a:pos x="7" y="227"/>
                </a:cxn>
                <a:cxn ang="0">
                  <a:pos x="7" y="272"/>
                </a:cxn>
                <a:cxn ang="0">
                  <a:pos x="41" y="295"/>
                </a:cxn>
                <a:cxn ang="0">
                  <a:pos x="86" y="306"/>
                </a:cxn>
                <a:cxn ang="0">
                  <a:pos x="120" y="306"/>
                </a:cxn>
                <a:cxn ang="0">
                  <a:pos x="154" y="283"/>
                </a:cxn>
                <a:cxn ang="0">
                  <a:pos x="188" y="272"/>
                </a:cxn>
                <a:cxn ang="0">
                  <a:pos x="256" y="272"/>
                </a:cxn>
                <a:cxn ang="0">
                  <a:pos x="290" y="272"/>
                </a:cxn>
                <a:cxn ang="0">
                  <a:pos x="335" y="283"/>
                </a:cxn>
                <a:cxn ang="0">
                  <a:pos x="380" y="295"/>
                </a:cxn>
                <a:cxn ang="0">
                  <a:pos x="414" y="295"/>
                </a:cxn>
                <a:cxn ang="0">
                  <a:pos x="448" y="295"/>
                </a:cxn>
                <a:cxn ang="0">
                  <a:pos x="482" y="295"/>
                </a:cxn>
                <a:cxn ang="0">
                  <a:pos x="516" y="295"/>
                </a:cxn>
                <a:cxn ang="0">
                  <a:pos x="527" y="261"/>
                </a:cxn>
                <a:cxn ang="0">
                  <a:pos x="527" y="227"/>
                </a:cxn>
                <a:cxn ang="0">
                  <a:pos x="527" y="193"/>
                </a:cxn>
                <a:cxn ang="0">
                  <a:pos x="527" y="159"/>
                </a:cxn>
                <a:cxn ang="0">
                  <a:pos x="505" y="125"/>
                </a:cxn>
                <a:cxn ang="0">
                  <a:pos x="505" y="91"/>
                </a:cxn>
                <a:cxn ang="0">
                  <a:pos x="505" y="57"/>
                </a:cxn>
                <a:cxn ang="0">
                  <a:pos x="505" y="23"/>
                </a:cxn>
                <a:cxn ang="0">
                  <a:pos x="471" y="12"/>
                </a:cxn>
                <a:cxn ang="0">
                  <a:pos x="437" y="23"/>
                </a:cxn>
                <a:cxn ang="0">
                  <a:pos x="403" y="23"/>
                </a:cxn>
                <a:cxn ang="0">
                  <a:pos x="358" y="23"/>
                </a:cxn>
                <a:cxn ang="0">
                  <a:pos x="324" y="23"/>
                </a:cxn>
                <a:cxn ang="0">
                  <a:pos x="290" y="0"/>
                </a:cxn>
                <a:cxn ang="0">
                  <a:pos x="256" y="12"/>
                </a:cxn>
                <a:cxn ang="0">
                  <a:pos x="222" y="34"/>
                </a:cxn>
                <a:cxn ang="0">
                  <a:pos x="188" y="46"/>
                </a:cxn>
                <a:cxn ang="0">
                  <a:pos x="142" y="46"/>
                </a:cxn>
                <a:cxn ang="0">
                  <a:pos x="109" y="46"/>
                </a:cxn>
                <a:cxn ang="0">
                  <a:pos x="75" y="57"/>
                </a:cxn>
                <a:cxn ang="0">
                  <a:pos x="120" y="80"/>
                </a:cxn>
                <a:cxn ang="0">
                  <a:pos x="154" y="91"/>
                </a:cxn>
                <a:cxn ang="0">
                  <a:pos x="142" y="125"/>
                </a:cxn>
                <a:cxn ang="0">
                  <a:pos x="109" y="136"/>
                </a:cxn>
              </a:cxnLst>
              <a:rect l="0" t="0" r="r" b="b"/>
              <a:pathLst>
                <a:path w="528" h="307">
                  <a:moveTo>
                    <a:pt x="0" y="136"/>
                  </a:moveTo>
                  <a:lnTo>
                    <a:pt x="7" y="193"/>
                  </a:lnTo>
                  <a:lnTo>
                    <a:pt x="7" y="227"/>
                  </a:lnTo>
                  <a:lnTo>
                    <a:pt x="7" y="272"/>
                  </a:lnTo>
                  <a:lnTo>
                    <a:pt x="41" y="295"/>
                  </a:lnTo>
                  <a:lnTo>
                    <a:pt x="86" y="306"/>
                  </a:lnTo>
                  <a:lnTo>
                    <a:pt x="120" y="306"/>
                  </a:lnTo>
                  <a:lnTo>
                    <a:pt x="154" y="283"/>
                  </a:lnTo>
                  <a:lnTo>
                    <a:pt x="188" y="272"/>
                  </a:lnTo>
                  <a:lnTo>
                    <a:pt x="256" y="272"/>
                  </a:lnTo>
                  <a:lnTo>
                    <a:pt x="290" y="272"/>
                  </a:lnTo>
                  <a:lnTo>
                    <a:pt x="335" y="283"/>
                  </a:lnTo>
                  <a:lnTo>
                    <a:pt x="380" y="295"/>
                  </a:lnTo>
                  <a:lnTo>
                    <a:pt x="414" y="295"/>
                  </a:lnTo>
                  <a:lnTo>
                    <a:pt x="448" y="295"/>
                  </a:lnTo>
                  <a:lnTo>
                    <a:pt x="482" y="295"/>
                  </a:lnTo>
                  <a:lnTo>
                    <a:pt x="516" y="295"/>
                  </a:lnTo>
                  <a:lnTo>
                    <a:pt x="527" y="261"/>
                  </a:lnTo>
                  <a:lnTo>
                    <a:pt x="527" y="227"/>
                  </a:lnTo>
                  <a:lnTo>
                    <a:pt x="527" y="193"/>
                  </a:lnTo>
                  <a:lnTo>
                    <a:pt x="527" y="159"/>
                  </a:lnTo>
                  <a:lnTo>
                    <a:pt x="505" y="125"/>
                  </a:lnTo>
                  <a:lnTo>
                    <a:pt x="505" y="91"/>
                  </a:lnTo>
                  <a:lnTo>
                    <a:pt x="505" y="57"/>
                  </a:lnTo>
                  <a:lnTo>
                    <a:pt x="505" y="23"/>
                  </a:lnTo>
                  <a:lnTo>
                    <a:pt x="471" y="12"/>
                  </a:lnTo>
                  <a:lnTo>
                    <a:pt x="437" y="23"/>
                  </a:lnTo>
                  <a:lnTo>
                    <a:pt x="403" y="23"/>
                  </a:lnTo>
                  <a:lnTo>
                    <a:pt x="358" y="23"/>
                  </a:lnTo>
                  <a:lnTo>
                    <a:pt x="324" y="23"/>
                  </a:lnTo>
                  <a:lnTo>
                    <a:pt x="290" y="0"/>
                  </a:lnTo>
                  <a:lnTo>
                    <a:pt x="256" y="12"/>
                  </a:lnTo>
                  <a:lnTo>
                    <a:pt x="222" y="34"/>
                  </a:lnTo>
                  <a:lnTo>
                    <a:pt x="188" y="46"/>
                  </a:lnTo>
                  <a:lnTo>
                    <a:pt x="142" y="46"/>
                  </a:lnTo>
                  <a:lnTo>
                    <a:pt x="109" y="46"/>
                  </a:lnTo>
                  <a:lnTo>
                    <a:pt x="75" y="57"/>
                  </a:lnTo>
                  <a:lnTo>
                    <a:pt x="120" y="80"/>
                  </a:lnTo>
                  <a:lnTo>
                    <a:pt x="154" y="91"/>
                  </a:lnTo>
                  <a:lnTo>
                    <a:pt x="142" y="125"/>
                  </a:lnTo>
                  <a:lnTo>
                    <a:pt x="109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6" name="Freeform 10"/>
            <p:cNvSpPr>
              <a:spLocks/>
            </p:cNvSpPr>
            <p:nvPr/>
          </p:nvSpPr>
          <p:spPr bwMode="auto">
            <a:xfrm>
              <a:off x="5331816" y="5681581"/>
              <a:ext cx="584760" cy="311313"/>
            </a:xfrm>
            <a:custGeom>
              <a:avLst/>
              <a:gdLst/>
              <a:ahLst/>
              <a:cxnLst>
                <a:cxn ang="0">
                  <a:pos x="527" y="124"/>
                </a:cxn>
                <a:cxn ang="0">
                  <a:pos x="520" y="176"/>
                </a:cxn>
                <a:cxn ang="0">
                  <a:pos x="520" y="207"/>
                </a:cxn>
                <a:cxn ang="0">
                  <a:pos x="520" y="248"/>
                </a:cxn>
                <a:cxn ang="0">
                  <a:pos x="486" y="269"/>
                </a:cxn>
                <a:cxn ang="0">
                  <a:pos x="441" y="280"/>
                </a:cxn>
                <a:cxn ang="0">
                  <a:pos x="407" y="280"/>
                </a:cxn>
                <a:cxn ang="0">
                  <a:pos x="373" y="258"/>
                </a:cxn>
                <a:cxn ang="0">
                  <a:pos x="339" y="248"/>
                </a:cxn>
                <a:cxn ang="0">
                  <a:pos x="271" y="248"/>
                </a:cxn>
                <a:cxn ang="0">
                  <a:pos x="237" y="248"/>
                </a:cxn>
                <a:cxn ang="0">
                  <a:pos x="192" y="258"/>
                </a:cxn>
                <a:cxn ang="0">
                  <a:pos x="147" y="269"/>
                </a:cxn>
                <a:cxn ang="0">
                  <a:pos x="113" y="269"/>
                </a:cxn>
                <a:cxn ang="0">
                  <a:pos x="79" y="269"/>
                </a:cxn>
                <a:cxn ang="0">
                  <a:pos x="45" y="269"/>
                </a:cxn>
                <a:cxn ang="0">
                  <a:pos x="11" y="269"/>
                </a:cxn>
                <a:cxn ang="0">
                  <a:pos x="0" y="238"/>
                </a:cxn>
                <a:cxn ang="0">
                  <a:pos x="0" y="207"/>
                </a:cxn>
                <a:cxn ang="0">
                  <a:pos x="0" y="176"/>
                </a:cxn>
                <a:cxn ang="0">
                  <a:pos x="0" y="145"/>
                </a:cxn>
                <a:cxn ang="0">
                  <a:pos x="22" y="114"/>
                </a:cxn>
                <a:cxn ang="0">
                  <a:pos x="22" y="83"/>
                </a:cxn>
                <a:cxn ang="0">
                  <a:pos x="22" y="52"/>
                </a:cxn>
                <a:cxn ang="0">
                  <a:pos x="22" y="21"/>
                </a:cxn>
                <a:cxn ang="0">
                  <a:pos x="56" y="10"/>
                </a:cxn>
                <a:cxn ang="0">
                  <a:pos x="90" y="21"/>
                </a:cxn>
                <a:cxn ang="0">
                  <a:pos x="124" y="21"/>
                </a:cxn>
                <a:cxn ang="0">
                  <a:pos x="169" y="21"/>
                </a:cxn>
                <a:cxn ang="0">
                  <a:pos x="203" y="21"/>
                </a:cxn>
                <a:cxn ang="0">
                  <a:pos x="237" y="0"/>
                </a:cxn>
                <a:cxn ang="0">
                  <a:pos x="271" y="10"/>
                </a:cxn>
                <a:cxn ang="0">
                  <a:pos x="305" y="31"/>
                </a:cxn>
                <a:cxn ang="0">
                  <a:pos x="339" y="42"/>
                </a:cxn>
                <a:cxn ang="0">
                  <a:pos x="385" y="42"/>
                </a:cxn>
                <a:cxn ang="0">
                  <a:pos x="418" y="42"/>
                </a:cxn>
                <a:cxn ang="0">
                  <a:pos x="452" y="52"/>
                </a:cxn>
                <a:cxn ang="0">
                  <a:pos x="407" y="73"/>
                </a:cxn>
                <a:cxn ang="0">
                  <a:pos x="373" y="83"/>
                </a:cxn>
                <a:cxn ang="0">
                  <a:pos x="385" y="114"/>
                </a:cxn>
                <a:cxn ang="0">
                  <a:pos x="418" y="124"/>
                </a:cxn>
              </a:cxnLst>
              <a:rect l="0" t="0" r="r" b="b"/>
              <a:pathLst>
                <a:path w="528" h="281">
                  <a:moveTo>
                    <a:pt x="527" y="124"/>
                  </a:moveTo>
                  <a:lnTo>
                    <a:pt x="520" y="176"/>
                  </a:lnTo>
                  <a:lnTo>
                    <a:pt x="520" y="207"/>
                  </a:lnTo>
                  <a:lnTo>
                    <a:pt x="520" y="248"/>
                  </a:lnTo>
                  <a:lnTo>
                    <a:pt x="486" y="269"/>
                  </a:lnTo>
                  <a:lnTo>
                    <a:pt x="441" y="280"/>
                  </a:lnTo>
                  <a:lnTo>
                    <a:pt x="407" y="280"/>
                  </a:lnTo>
                  <a:lnTo>
                    <a:pt x="373" y="258"/>
                  </a:lnTo>
                  <a:lnTo>
                    <a:pt x="339" y="248"/>
                  </a:lnTo>
                  <a:lnTo>
                    <a:pt x="271" y="248"/>
                  </a:lnTo>
                  <a:lnTo>
                    <a:pt x="237" y="248"/>
                  </a:lnTo>
                  <a:lnTo>
                    <a:pt x="192" y="258"/>
                  </a:lnTo>
                  <a:lnTo>
                    <a:pt x="147" y="269"/>
                  </a:lnTo>
                  <a:lnTo>
                    <a:pt x="113" y="269"/>
                  </a:lnTo>
                  <a:lnTo>
                    <a:pt x="79" y="269"/>
                  </a:lnTo>
                  <a:lnTo>
                    <a:pt x="45" y="269"/>
                  </a:lnTo>
                  <a:lnTo>
                    <a:pt x="11" y="269"/>
                  </a:lnTo>
                  <a:lnTo>
                    <a:pt x="0" y="238"/>
                  </a:lnTo>
                  <a:lnTo>
                    <a:pt x="0" y="207"/>
                  </a:lnTo>
                  <a:lnTo>
                    <a:pt x="0" y="176"/>
                  </a:lnTo>
                  <a:lnTo>
                    <a:pt x="0" y="145"/>
                  </a:lnTo>
                  <a:lnTo>
                    <a:pt x="22" y="114"/>
                  </a:lnTo>
                  <a:lnTo>
                    <a:pt x="22" y="83"/>
                  </a:lnTo>
                  <a:lnTo>
                    <a:pt x="22" y="52"/>
                  </a:lnTo>
                  <a:lnTo>
                    <a:pt x="22" y="21"/>
                  </a:lnTo>
                  <a:lnTo>
                    <a:pt x="56" y="10"/>
                  </a:lnTo>
                  <a:lnTo>
                    <a:pt x="90" y="21"/>
                  </a:lnTo>
                  <a:lnTo>
                    <a:pt x="124" y="21"/>
                  </a:lnTo>
                  <a:lnTo>
                    <a:pt x="169" y="21"/>
                  </a:lnTo>
                  <a:lnTo>
                    <a:pt x="203" y="21"/>
                  </a:lnTo>
                  <a:lnTo>
                    <a:pt x="237" y="0"/>
                  </a:lnTo>
                  <a:lnTo>
                    <a:pt x="271" y="10"/>
                  </a:lnTo>
                  <a:lnTo>
                    <a:pt x="305" y="31"/>
                  </a:lnTo>
                  <a:lnTo>
                    <a:pt x="339" y="42"/>
                  </a:lnTo>
                  <a:lnTo>
                    <a:pt x="385" y="42"/>
                  </a:lnTo>
                  <a:lnTo>
                    <a:pt x="418" y="42"/>
                  </a:lnTo>
                  <a:lnTo>
                    <a:pt x="452" y="52"/>
                  </a:lnTo>
                  <a:lnTo>
                    <a:pt x="407" y="73"/>
                  </a:lnTo>
                  <a:lnTo>
                    <a:pt x="373" y="83"/>
                  </a:lnTo>
                  <a:lnTo>
                    <a:pt x="385" y="114"/>
                  </a:lnTo>
                  <a:lnTo>
                    <a:pt x="418" y="12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5" name="Freeform 9"/>
            <p:cNvSpPr>
              <a:spLocks/>
            </p:cNvSpPr>
            <p:nvPr/>
          </p:nvSpPr>
          <p:spPr bwMode="auto">
            <a:xfrm>
              <a:off x="5385918" y="4458647"/>
              <a:ext cx="584760" cy="33992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7" y="193"/>
                </a:cxn>
                <a:cxn ang="0">
                  <a:pos x="7" y="227"/>
                </a:cxn>
                <a:cxn ang="0">
                  <a:pos x="7" y="272"/>
                </a:cxn>
                <a:cxn ang="0">
                  <a:pos x="41" y="295"/>
                </a:cxn>
                <a:cxn ang="0">
                  <a:pos x="86" y="306"/>
                </a:cxn>
                <a:cxn ang="0">
                  <a:pos x="120" y="306"/>
                </a:cxn>
                <a:cxn ang="0">
                  <a:pos x="154" y="283"/>
                </a:cxn>
                <a:cxn ang="0">
                  <a:pos x="188" y="272"/>
                </a:cxn>
                <a:cxn ang="0">
                  <a:pos x="256" y="272"/>
                </a:cxn>
                <a:cxn ang="0">
                  <a:pos x="290" y="272"/>
                </a:cxn>
                <a:cxn ang="0">
                  <a:pos x="335" y="283"/>
                </a:cxn>
                <a:cxn ang="0">
                  <a:pos x="380" y="295"/>
                </a:cxn>
                <a:cxn ang="0">
                  <a:pos x="414" y="295"/>
                </a:cxn>
                <a:cxn ang="0">
                  <a:pos x="448" y="295"/>
                </a:cxn>
                <a:cxn ang="0">
                  <a:pos x="482" y="295"/>
                </a:cxn>
                <a:cxn ang="0">
                  <a:pos x="516" y="295"/>
                </a:cxn>
                <a:cxn ang="0">
                  <a:pos x="527" y="261"/>
                </a:cxn>
                <a:cxn ang="0">
                  <a:pos x="527" y="227"/>
                </a:cxn>
                <a:cxn ang="0">
                  <a:pos x="527" y="193"/>
                </a:cxn>
                <a:cxn ang="0">
                  <a:pos x="527" y="159"/>
                </a:cxn>
                <a:cxn ang="0">
                  <a:pos x="505" y="125"/>
                </a:cxn>
                <a:cxn ang="0">
                  <a:pos x="505" y="91"/>
                </a:cxn>
                <a:cxn ang="0">
                  <a:pos x="505" y="57"/>
                </a:cxn>
                <a:cxn ang="0">
                  <a:pos x="505" y="23"/>
                </a:cxn>
                <a:cxn ang="0">
                  <a:pos x="471" y="12"/>
                </a:cxn>
                <a:cxn ang="0">
                  <a:pos x="437" y="23"/>
                </a:cxn>
                <a:cxn ang="0">
                  <a:pos x="403" y="23"/>
                </a:cxn>
                <a:cxn ang="0">
                  <a:pos x="358" y="23"/>
                </a:cxn>
                <a:cxn ang="0">
                  <a:pos x="324" y="23"/>
                </a:cxn>
                <a:cxn ang="0">
                  <a:pos x="290" y="0"/>
                </a:cxn>
                <a:cxn ang="0">
                  <a:pos x="256" y="12"/>
                </a:cxn>
                <a:cxn ang="0">
                  <a:pos x="222" y="34"/>
                </a:cxn>
                <a:cxn ang="0">
                  <a:pos x="188" y="46"/>
                </a:cxn>
                <a:cxn ang="0">
                  <a:pos x="142" y="46"/>
                </a:cxn>
                <a:cxn ang="0">
                  <a:pos x="109" y="46"/>
                </a:cxn>
                <a:cxn ang="0">
                  <a:pos x="75" y="57"/>
                </a:cxn>
                <a:cxn ang="0">
                  <a:pos x="120" y="80"/>
                </a:cxn>
                <a:cxn ang="0">
                  <a:pos x="154" y="91"/>
                </a:cxn>
                <a:cxn ang="0">
                  <a:pos x="142" y="125"/>
                </a:cxn>
                <a:cxn ang="0">
                  <a:pos x="109" y="136"/>
                </a:cxn>
              </a:cxnLst>
              <a:rect l="0" t="0" r="r" b="b"/>
              <a:pathLst>
                <a:path w="528" h="307">
                  <a:moveTo>
                    <a:pt x="0" y="136"/>
                  </a:moveTo>
                  <a:lnTo>
                    <a:pt x="7" y="193"/>
                  </a:lnTo>
                  <a:lnTo>
                    <a:pt x="7" y="227"/>
                  </a:lnTo>
                  <a:lnTo>
                    <a:pt x="7" y="272"/>
                  </a:lnTo>
                  <a:lnTo>
                    <a:pt x="41" y="295"/>
                  </a:lnTo>
                  <a:lnTo>
                    <a:pt x="86" y="306"/>
                  </a:lnTo>
                  <a:lnTo>
                    <a:pt x="120" y="306"/>
                  </a:lnTo>
                  <a:lnTo>
                    <a:pt x="154" y="283"/>
                  </a:lnTo>
                  <a:lnTo>
                    <a:pt x="188" y="272"/>
                  </a:lnTo>
                  <a:lnTo>
                    <a:pt x="256" y="272"/>
                  </a:lnTo>
                  <a:lnTo>
                    <a:pt x="290" y="272"/>
                  </a:lnTo>
                  <a:lnTo>
                    <a:pt x="335" y="283"/>
                  </a:lnTo>
                  <a:lnTo>
                    <a:pt x="380" y="295"/>
                  </a:lnTo>
                  <a:lnTo>
                    <a:pt x="414" y="295"/>
                  </a:lnTo>
                  <a:lnTo>
                    <a:pt x="448" y="295"/>
                  </a:lnTo>
                  <a:lnTo>
                    <a:pt x="482" y="295"/>
                  </a:lnTo>
                  <a:lnTo>
                    <a:pt x="516" y="295"/>
                  </a:lnTo>
                  <a:lnTo>
                    <a:pt x="527" y="261"/>
                  </a:lnTo>
                  <a:lnTo>
                    <a:pt x="527" y="227"/>
                  </a:lnTo>
                  <a:lnTo>
                    <a:pt x="527" y="193"/>
                  </a:lnTo>
                  <a:lnTo>
                    <a:pt x="527" y="159"/>
                  </a:lnTo>
                  <a:lnTo>
                    <a:pt x="505" y="125"/>
                  </a:lnTo>
                  <a:lnTo>
                    <a:pt x="505" y="91"/>
                  </a:lnTo>
                  <a:lnTo>
                    <a:pt x="505" y="57"/>
                  </a:lnTo>
                  <a:lnTo>
                    <a:pt x="505" y="23"/>
                  </a:lnTo>
                  <a:lnTo>
                    <a:pt x="471" y="12"/>
                  </a:lnTo>
                  <a:lnTo>
                    <a:pt x="437" y="23"/>
                  </a:lnTo>
                  <a:lnTo>
                    <a:pt x="403" y="23"/>
                  </a:lnTo>
                  <a:lnTo>
                    <a:pt x="358" y="23"/>
                  </a:lnTo>
                  <a:lnTo>
                    <a:pt x="324" y="23"/>
                  </a:lnTo>
                  <a:lnTo>
                    <a:pt x="290" y="0"/>
                  </a:lnTo>
                  <a:lnTo>
                    <a:pt x="256" y="12"/>
                  </a:lnTo>
                  <a:lnTo>
                    <a:pt x="222" y="34"/>
                  </a:lnTo>
                  <a:lnTo>
                    <a:pt x="188" y="46"/>
                  </a:lnTo>
                  <a:lnTo>
                    <a:pt x="142" y="46"/>
                  </a:lnTo>
                  <a:lnTo>
                    <a:pt x="109" y="46"/>
                  </a:lnTo>
                  <a:lnTo>
                    <a:pt x="75" y="57"/>
                  </a:lnTo>
                  <a:lnTo>
                    <a:pt x="120" y="80"/>
                  </a:lnTo>
                  <a:lnTo>
                    <a:pt x="154" y="91"/>
                  </a:lnTo>
                  <a:lnTo>
                    <a:pt x="142" y="125"/>
                  </a:lnTo>
                  <a:lnTo>
                    <a:pt x="109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4" name="Freeform 8"/>
            <p:cNvSpPr>
              <a:spLocks/>
            </p:cNvSpPr>
            <p:nvPr/>
          </p:nvSpPr>
          <p:spPr bwMode="auto">
            <a:xfrm>
              <a:off x="3382423" y="4229740"/>
              <a:ext cx="340151" cy="584284"/>
            </a:xfrm>
            <a:custGeom>
              <a:avLst/>
              <a:gdLst/>
              <a:ahLst/>
              <a:cxnLst>
                <a:cxn ang="0">
                  <a:pos x="136" y="527"/>
                </a:cxn>
                <a:cxn ang="0">
                  <a:pos x="193" y="520"/>
                </a:cxn>
                <a:cxn ang="0">
                  <a:pos x="227" y="520"/>
                </a:cxn>
                <a:cxn ang="0">
                  <a:pos x="272" y="520"/>
                </a:cxn>
                <a:cxn ang="0">
                  <a:pos x="295" y="486"/>
                </a:cxn>
                <a:cxn ang="0">
                  <a:pos x="306" y="441"/>
                </a:cxn>
                <a:cxn ang="0">
                  <a:pos x="306" y="407"/>
                </a:cxn>
                <a:cxn ang="0">
                  <a:pos x="283" y="373"/>
                </a:cxn>
                <a:cxn ang="0">
                  <a:pos x="272" y="339"/>
                </a:cxn>
                <a:cxn ang="0">
                  <a:pos x="272" y="271"/>
                </a:cxn>
                <a:cxn ang="0">
                  <a:pos x="272" y="237"/>
                </a:cxn>
                <a:cxn ang="0">
                  <a:pos x="283" y="192"/>
                </a:cxn>
                <a:cxn ang="0">
                  <a:pos x="295" y="147"/>
                </a:cxn>
                <a:cxn ang="0">
                  <a:pos x="295" y="113"/>
                </a:cxn>
                <a:cxn ang="0">
                  <a:pos x="295" y="79"/>
                </a:cxn>
                <a:cxn ang="0">
                  <a:pos x="295" y="45"/>
                </a:cxn>
                <a:cxn ang="0">
                  <a:pos x="295" y="11"/>
                </a:cxn>
                <a:cxn ang="0">
                  <a:pos x="261" y="0"/>
                </a:cxn>
                <a:cxn ang="0">
                  <a:pos x="227" y="0"/>
                </a:cxn>
                <a:cxn ang="0">
                  <a:pos x="193" y="0"/>
                </a:cxn>
                <a:cxn ang="0">
                  <a:pos x="159" y="0"/>
                </a:cxn>
                <a:cxn ang="0">
                  <a:pos x="125" y="22"/>
                </a:cxn>
                <a:cxn ang="0">
                  <a:pos x="91" y="22"/>
                </a:cxn>
                <a:cxn ang="0">
                  <a:pos x="57" y="22"/>
                </a:cxn>
                <a:cxn ang="0">
                  <a:pos x="23" y="22"/>
                </a:cxn>
                <a:cxn ang="0">
                  <a:pos x="12" y="56"/>
                </a:cxn>
                <a:cxn ang="0">
                  <a:pos x="23" y="90"/>
                </a:cxn>
                <a:cxn ang="0">
                  <a:pos x="23" y="124"/>
                </a:cxn>
                <a:cxn ang="0">
                  <a:pos x="23" y="169"/>
                </a:cxn>
                <a:cxn ang="0">
                  <a:pos x="23" y="203"/>
                </a:cxn>
                <a:cxn ang="0">
                  <a:pos x="0" y="237"/>
                </a:cxn>
                <a:cxn ang="0">
                  <a:pos x="12" y="271"/>
                </a:cxn>
                <a:cxn ang="0">
                  <a:pos x="34" y="305"/>
                </a:cxn>
                <a:cxn ang="0">
                  <a:pos x="46" y="339"/>
                </a:cxn>
                <a:cxn ang="0">
                  <a:pos x="46" y="385"/>
                </a:cxn>
                <a:cxn ang="0">
                  <a:pos x="46" y="418"/>
                </a:cxn>
                <a:cxn ang="0">
                  <a:pos x="57" y="452"/>
                </a:cxn>
                <a:cxn ang="0">
                  <a:pos x="80" y="407"/>
                </a:cxn>
                <a:cxn ang="0">
                  <a:pos x="91" y="373"/>
                </a:cxn>
                <a:cxn ang="0">
                  <a:pos x="125" y="385"/>
                </a:cxn>
                <a:cxn ang="0">
                  <a:pos x="136" y="418"/>
                </a:cxn>
              </a:cxnLst>
              <a:rect l="0" t="0" r="r" b="b"/>
              <a:pathLst>
                <a:path w="307" h="528">
                  <a:moveTo>
                    <a:pt x="136" y="527"/>
                  </a:moveTo>
                  <a:lnTo>
                    <a:pt x="193" y="520"/>
                  </a:lnTo>
                  <a:lnTo>
                    <a:pt x="227" y="520"/>
                  </a:lnTo>
                  <a:lnTo>
                    <a:pt x="272" y="520"/>
                  </a:lnTo>
                  <a:lnTo>
                    <a:pt x="295" y="486"/>
                  </a:lnTo>
                  <a:lnTo>
                    <a:pt x="306" y="441"/>
                  </a:lnTo>
                  <a:lnTo>
                    <a:pt x="306" y="407"/>
                  </a:lnTo>
                  <a:lnTo>
                    <a:pt x="283" y="373"/>
                  </a:lnTo>
                  <a:lnTo>
                    <a:pt x="272" y="339"/>
                  </a:lnTo>
                  <a:lnTo>
                    <a:pt x="272" y="271"/>
                  </a:lnTo>
                  <a:lnTo>
                    <a:pt x="272" y="237"/>
                  </a:lnTo>
                  <a:lnTo>
                    <a:pt x="283" y="192"/>
                  </a:lnTo>
                  <a:lnTo>
                    <a:pt x="295" y="147"/>
                  </a:lnTo>
                  <a:lnTo>
                    <a:pt x="295" y="113"/>
                  </a:lnTo>
                  <a:lnTo>
                    <a:pt x="295" y="79"/>
                  </a:lnTo>
                  <a:lnTo>
                    <a:pt x="295" y="45"/>
                  </a:lnTo>
                  <a:lnTo>
                    <a:pt x="295" y="11"/>
                  </a:lnTo>
                  <a:lnTo>
                    <a:pt x="261" y="0"/>
                  </a:lnTo>
                  <a:lnTo>
                    <a:pt x="227" y="0"/>
                  </a:lnTo>
                  <a:lnTo>
                    <a:pt x="193" y="0"/>
                  </a:lnTo>
                  <a:lnTo>
                    <a:pt x="159" y="0"/>
                  </a:lnTo>
                  <a:lnTo>
                    <a:pt x="125" y="22"/>
                  </a:lnTo>
                  <a:lnTo>
                    <a:pt x="91" y="22"/>
                  </a:lnTo>
                  <a:lnTo>
                    <a:pt x="57" y="22"/>
                  </a:lnTo>
                  <a:lnTo>
                    <a:pt x="23" y="22"/>
                  </a:lnTo>
                  <a:lnTo>
                    <a:pt x="12" y="56"/>
                  </a:lnTo>
                  <a:lnTo>
                    <a:pt x="23" y="90"/>
                  </a:lnTo>
                  <a:lnTo>
                    <a:pt x="23" y="124"/>
                  </a:lnTo>
                  <a:lnTo>
                    <a:pt x="23" y="169"/>
                  </a:lnTo>
                  <a:lnTo>
                    <a:pt x="23" y="203"/>
                  </a:lnTo>
                  <a:lnTo>
                    <a:pt x="0" y="237"/>
                  </a:lnTo>
                  <a:lnTo>
                    <a:pt x="12" y="271"/>
                  </a:lnTo>
                  <a:lnTo>
                    <a:pt x="34" y="305"/>
                  </a:lnTo>
                  <a:lnTo>
                    <a:pt x="46" y="339"/>
                  </a:lnTo>
                  <a:lnTo>
                    <a:pt x="46" y="385"/>
                  </a:lnTo>
                  <a:lnTo>
                    <a:pt x="46" y="418"/>
                  </a:lnTo>
                  <a:lnTo>
                    <a:pt x="57" y="452"/>
                  </a:lnTo>
                  <a:lnTo>
                    <a:pt x="80" y="407"/>
                  </a:lnTo>
                  <a:lnTo>
                    <a:pt x="91" y="373"/>
                  </a:lnTo>
                  <a:lnTo>
                    <a:pt x="125" y="385"/>
                  </a:lnTo>
                  <a:lnTo>
                    <a:pt x="136" y="41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3" name="Freeform 7"/>
            <p:cNvSpPr>
              <a:spLocks/>
            </p:cNvSpPr>
            <p:nvPr/>
          </p:nvSpPr>
          <p:spPr bwMode="auto">
            <a:xfrm>
              <a:off x="4589354" y="5628360"/>
              <a:ext cx="584185" cy="33992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7" y="193"/>
                </a:cxn>
                <a:cxn ang="0">
                  <a:pos x="7" y="227"/>
                </a:cxn>
                <a:cxn ang="0">
                  <a:pos x="7" y="272"/>
                </a:cxn>
                <a:cxn ang="0">
                  <a:pos x="41" y="295"/>
                </a:cxn>
                <a:cxn ang="0">
                  <a:pos x="86" y="306"/>
                </a:cxn>
                <a:cxn ang="0">
                  <a:pos x="120" y="306"/>
                </a:cxn>
                <a:cxn ang="0">
                  <a:pos x="154" y="283"/>
                </a:cxn>
                <a:cxn ang="0">
                  <a:pos x="188" y="272"/>
                </a:cxn>
                <a:cxn ang="0">
                  <a:pos x="256" y="272"/>
                </a:cxn>
                <a:cxn ang="0">
                  <a:pos x="290" y="272"/>
                </a:cxn>
                <a:cxn ang="0">
                  <a:pos x="335" y="283"/>
                </a:cxn>
                <a:cxn ang="0">
                  <a:pos x="380" y="295"/>
                </a:cxn>
                <a:cxn ang="0">
                  <a:pos x="414" y="295"/>
                </a:cxn>
                <a:cxn ang="0">
                  <a:pos x="448" y="295"/>
                </a:cxn>
                <a:cxn ang="0">
                  <a:pos x="482" y="295"/>
                </a:cxn>
                <a:cxn ang="0">
                  <a:pos x="516" y="295"/>
                </a:cxn>
                <a:cxn ang="0">
                  <a:pos x="527" y="261"/>
                </a:cxn>
                <a:cxn ang="0">
                  <a:pos x="527" y="227"/>
                </a:cxn>
                <a:cxn ang="0">
                  <a:pos x="527" y="193"/>
                </a:cxn>
                <a:cxn ang="0">
                  <a:pos x="527" y="159"/>
                </a:cxn>
                <a:cxn ang="0">
                  <a:pos x="505" y="125"/>
                </a:cxn>
                <a:cxn ang="0">
                  <a:pos x="505" y="91"/>
                </a:cxn>
                <a:cxn ang="0">
                  <a:pos x="505" y="57"/>
                </a:cxn>
                <a:cxn ang="0">
                  <a:pos x="505" y="23"/>
                </a:cxn>
                <a:cxn ang="0">
                  <a:pos x="471" y="12"/>
                </a:cxn>
                <a:cxn ang="0">
                  <a:pos x="437" y="23"/>
                </a:cxn>
                <a:cxn ang="0">
                  <a:pos x="403" y="23"/>
                </a:cxn>
                <a:cxn ang="0">
                  <a:pos x="358" y="23"/>
                </a:cxn>
                <a:cxn ang="0">
                  <a:pos x="324" y="23"/>
                </a:cxn>
                <a:cxn ang="0">
                  <a:pos x="290" y="0"/>
                </a:cxn>
                <a:cxn ang="0">
                  <a:pos x="256" y="12"/>
                </a:cxn>
                <a:cxn ang="0">
                  <a:pos x="222" y="34"/>
                </a:cxn>
                <a:cxn ang="0">
                  <a:pos x="188" y="46"/>
                </a:cxn>
                <a:cxn ang="0">
                  <a:pos x="142" y="46"/>
                </a:cxn>
                <a:cxn ang="0">
                  <a:pos x="109" y="46"/>
                </a:cxn>
                <a:cxn ang="0">
                  <a:pos x="75" y="57"/>
                </a:cxn>
                <a:cxn ang="0">
                  <a:pos x="120" y="80"/>
                </a:cxn>
                <a:cxn ang="0">
                  <a:pos x="154" y="91"/>
                </a:cxn>
                <a:cxn ang="0">
                  <a:pos x="142" y="125"/>
                </a:cxn>
                <a:cxn ang="0">
                  <a:pos x="109" y="136"/>
                </a:cxn>
              </a:cxnLst>
              <a:rect l="0" t="0" r="r" b="b"/>
              <a:pathLst>
                <a:path w="528" h="307">
                  <a:moveTo>
                    <a:pt x="0" y="136"/>
                  </a:moveTo>
                  <a:lnTo>
                    <a:pt x="7" y="193"/>
                  </a:lnTo>
                  <a:lnTo>
                    <a:pt x="7" y="227"/>
                  </a:lnTo>
                  <a:lnTo>
                    <a:pt x="7" y="272"/>
                  </a:lnTo>
                  <a:lnTo>
                    <a:pt x="41" y="295"/>
                  </a:lnTo>
                  <a:lnTo>
                    <a:pt x="86" y="306"/>
                  </a:lnTo>
                  <a:lnTo>
                    <a:pt x="120" y="306"/>
                  </a:lnTo>
                  <a:lnTo>
                    <a:pt x="154" y="283"/>
                  </a:lnTo>
                  <a:lnTo>
                    <a:pt x="188" y="272"/>
                  </a:lnTo>
                  <a:lnTo>
                    <a:pt x="256" y="272"/>
                  </a:lnTo>
                  <a:lnTo>
                    <a:pt x="290" y="272"/>
                  </a:lnTo>
                  <a:lnTo>
                    <a:pt x="335" y="283"/>
                  </a:lnTo>
                  <a:lnTo>
                    <a:pt x="380" y="295"/>
                  </a:lnTo>
                  <a:lnTo>
                    <a:pt x="414" y="295"/>
                  </a:lnTo>
                  <a:lnTo>
                    <a:pt x="448" y="295"/>
                  </a:lnTo>
                  <a:lnTo>
                    <a:pt x="482" y="295"/>
                  </a:lnTo>
                  <a:lnTo>
                    <a:pt x="516" y="295"/>
                  </a:lnTo>
                  <a:lnTo>
                    <a:pt x="527" y="261"/>
                  </a:lnTo>
                  <a:lnTo>
                    <a:pt x="527" y="227"/>
                  </a:lnTo>
                  <a:lnTo>
                    <a:pt x="527" y="193"/>
                  </a:lnTo>
                  <a:lnTo>
                    <a:pt x="527" y="159"/>
                  </a:lnTo>
                  <a:lnTo>
                    <a:pt x="505" y="125"/>
                  </a:lnTo>
                  <a:lnTo>
                    <a:pt x="505" y="91"/>
                  </a:lnTo>
                  <a:lnTo>
                    <a:pt x="505" y="57"/>
                  </a:lnTo>
                  <a:lnTo>
                    <a:pt x="505" y="23"/>
                  </a:lnTo>
                  <a:lnTo>
                    <a:pt x="471" y="12"/>
                  </a:lnTo>
                  <a:lnTo>
                    <a:pt x="437" y="23"/>
                  </a:lnTo>
                  <a:lnTo>
                    <a:pt x="403" y="23"/>
                  </a:lnTo>
                  <a:lnTo>
                    <a:pt x="358" y="23"/>
                  </a:lnTo>
                  <a:lnTo>
                    <a:pt x="324" y="23"/>
                  </a:lnTo>
                  <a:lnTo>
                    <a:pt x="290" y="0"/>
                  </a:lnTo>
                  <a:lnTo>
                    <a:pt x="256" y="12"/>
                  </a:lnTo>
                  <a:lnTo>
                    <a:pt x="222" y="34"/>
                  </a:lnTo>
                  <a:lnTo>
                    <a:pt x="188" y="46"/>
                  </a:lnTo>
                  <a:lnTo>
                    <a:pt x="142" y="46"/>
                  </a:lnTo>
                  <a:lnTo>
                    <a:pt x="109" y="46"/>
                  </a:lnTo>
                  <a:lnTo>
                    <a:pt x="75" y="57"/>
                  </a:lnTo>
                  <a:lnTo>
                    <a:pt x="120" y="80"/>
                  </a:lnTo>
                  <a:lnTo>
                    <a:pt x="154" y="91"/>
                  </a:lnTo>
                  <a:lnTo>
                    <a:pt x="142" y="125"/>
                  </a:lnTo>
                  <a:lnTo>
                    <a:pt x="109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2" name="Freeform 6"/>
            <p:cNvSpPr>
              <a:spLocks/>
            </p:cNvSpPr>
            <p:nvPr/>
          </p:nvSpPr>
          <p:spPr bwMode="auto">
            <a:xfrm>
              <a:off x="3898692" y="4458647"/>
              <a:ext cx="584185" cy="33992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7" y="193"/>
                </a:cxn>
                <a:cxn ang="0">
                  <a:pos x="7" y="227"/>
                </a:cxn>
                <a:cxn ang="0">
                  <a:pos x="7" y="272"/>
                </a:cxn>
                <a:cxn ang="0">
                  <a:pos x="41" y="295"/>
                </a:cxn>
                <a:cxn ang="0">
                  <a:pos x="86" y="306"/>
                </a:cxn>
                <a:cxn ang="0">
                  <a:pos x="120" y="306"/>
                </a:cxn>
                <a:cxn ang="0">
                  <a:pos x="154" y="283"/>
                </a:cxn>
                <a:cxn ang="0">
                  <a:pos x="188" y="272"/>
                </a:cxn>
                <a:cxn ang="0">
                  <a:pos x="256" y="272"/>
                </a:cxn>
                <a:cxn ang="0">
                  <a:pos x="290" y="272"/>
                </a:cxn>
                <a:cxn ang="0">
                  <a:pos x="335" y="283"/>
                </a:cxn>
                <a:cxn ang="0">
                  <a:pos x="380" y="295"/>
                </a:cxn>
                <a:cxn ang="0">
                  <a:pos x="414" y="295"/>
                </a:cxn>
                <a:cxn ang="0">
                  <a:pos x="448" y="295"/>
                </a:cxn>
                <a:cxn ang="0">
                  <a:pos x="482" y="295"/>
                </a:cxn>
                <a:cxn ang="0">
                  <a:pos x="516" y="295"/>
                </a:cxn>
                <a:cxn ang="0">
                  <a:pos x="527" y="261"/>
                </a:cxn>
                <a:cxn ang="0">
                  <a:pos x="527" y="227"/>
                </a:cxn>
                <a:cxn ang="0">
                  <a:pos x="527" y="193"/>
                </a:cxn>
                <a:cxn ang="0">
                  <a:pos x="527" y="159"/>
                </a:cxn>
                <a:cxn ang="0">
                  <a:pos x="505" y="125"/>
                </a:cxn>
                <a:cxn ang="0">
                  <a:pos x="505" y="91"/>
                </a:cxn>
                <a:cxn ang="0">
                  <a:pos x="505" y="57"/>
                </a:cxn>
                <a:cxn ang="0">
                  <a:pos x="505" y="23"/>
                </a:cxn>
                <a:cxn ang="0">
                  <a:pos x="471" y="12"/>
                </a:cxn>
                <a:cxn ang="0">
                  <a:pos x="437" y="23"/>
                </a:cxn>
                <a:cxn ang="0">
                  <a:pos x="403" y="23"/>
                </a:cxn>
                <a:cxn ang="0">
                  <a:pos x="358" y="23"/>
                </a:cxn>
                <a:cxn ang="0">
                  <a:pos x="324" y="23"/>
                </a:cxn>
                <a:cxn ang="0">
                  <a:pos x="290" y="0"/>
                </a:cxn>
                <a:cxn ang="0">
                  <a:pos x="256" y="12"/>
                </a:cxn>
                <a:cxn ang="0">
                  <a:pos x="222" y="34"/>
                </a:cxn>
                <a:cxn ang="0">
                  <a:pos x="188" y="46"/>
                </a:cxn>
                <a:cxn ang="0">
                  <a:pos x="142" y="46"/>
                </a:cxn>
                <a:cxn ang="0">
                  <a:pos x="109" y="46"/>
                </a:cxn>
                <a:cxn ang="0">
                  <a:pos x="75" y="57"/>
                </a:cxn>
                <a:cxn ang="0">
                  <a:pos x="120" y="80"/>
                </a:cxn>
                <a:cxn ang="0">
                  <a:pos x="154" y="91"/>
                </a:cxn>
                <a:cxn ang="0">
                  <a:pos x="142" y="125"/>
                </a:cxn>
                <a:cxn ang="0">
                  <a:pos x="109" y="136"/>
                </a:cxn>
              </a:cxnLst>
              <a:rect l="0" t="0" r="r" b="b"/>
              <a:pathLst>
                <a:path w="528" h="307">
                  <a:moveTo>
                    <a:pt x="0" y="136"/>
                  </a:moveTo>
                  <a:lnTo>
                    <a:pt x="7" y="193"/>
                  </a:lnTo>
                  <a:lnTo>
                    <a:pt x="7" y="227"/>
                  </a:lnTo>
                  <a:lnTo>
                    <a:pt x="7" y="272"/>
                  </a:lnTo>
                  <a:lnTo>
                    <a:pt x="41" y="295"/>
                  </a:lnTo>
                  <a:lnTo>
                    <a:pt x="86" y="306"/>
                  </a:lnTo>
                  <a:lnTo>
                    <a:pt x="120" y="306"/>
                  </a:lnTo>
                  <a:lnTo>
                    <a:pt x="154" y="283"/>
                  </a:lnTo>
                  <a:lnTo>
                    <a:pt x="188" y="272"/>
                  </a:lnTo>
                  <a:lnTo>
                    <a:pt x="256" y="272"/>
                  </a:lnTo>
                  <a:lnTo>
                    <a:pt x="290" y="272"/>
                  </a:lnTo>
                  <a:lnTo>
                    <a:pt x="335" y="283"/>
                  </a:lnTo>
                  <a:lnTo>
                    <a:pt x="380" y="295"/>
                  </a:lnTo>
                  <a:lnTo>
                    <a:pt x="414" y="295"/>
                  </a:lnTo>
                  <a:lnTo>
                    <a:pt x="448" y="295"/>
                  </a:lnTo>
                  <a:lnTo>
                    <a:pt x="482" y="295"/>
                  </a:lnTo>
                  <a:lnTo>
                    <a:pt x="516" y="295"/>
                  </a:lnTo>
                  <a:lnTo>
                    <a:pt x="527" y="261"/>
                  </a:lnTo>
                  <a:lnTo>
                    <a:pt x="527" y="227"/>
                  </a:lnTo>
                  <a:lnTo>
                    <a:pt x="527" y="193"/>
                  </a:lnTo>
                  <a:lnTo>
                    <a:pt x="527" y="159"/>
                  </a:lnTo>
                  <a:lnTo>
                    <a:pt x="505" y="125"/>
                  </a:lnTo>
                  <a:lnTo>
                    <a:pt x="505" y="91"/>
                  </a:lnTo>
                  <a:lnTo>
                    <a:pt x="505" y="57"/>
                  </a:lnTo>
                  <a:lnTo>
                    <a:pt x="505" y="23"/>
                  </a:lnTo>
                  <a:lnTo>
                    <a:pt x="471" y="12"/>
                  </a:lnTo>
                  <a:lnTo>
                    <a:pt x="437" y="23"/>
                  </a:lnTo>
                  <a:lnTo>
                    <a:pt x="403" y="23"/>
                  </a:lnTo>
                  <a:lnTo>
                    <a:pt x="358" y="23"/>
                  </a:lnTo>
                  <a:lnTo>
                    <a:pt x="324" y="23"/>
                  </a:lnTo>
                  <a:lnTo>
                    <a:pt x="290" y="0"/>
                  </a:lnTo>
                  <a:lnTo>
                    <a:pt x="256" y="12"/>
                  </a:lnTo>
                  <a:lnTo>
                    <a:pt x="222" y="34"/>
                  </a:lnTo>
                  <a:lnTo>
                    <a:pt x="188" y="46"/>
                  </a:lnTo>
                  <a:lnTo>
                    <a:pt x="142" y="46"/>
                  </a:lnTo>
                  <a:lnTo>
                    <a:pt x="109" y="46"/>
                  </a:lnTo>
                  <a:lnTo>
                    <a:pt x="75" y="57"/>
                  </a:lnTo>
                  <a:lnTo>
                    <a:pt x="120" y="80"/>
                  </a:lnTo>
                  <a:lnTo>
                    <a:pt x="154" y="91"/>
                  </a:lnTo>
                  <a:lnTo>
                    <a:pt x="142" y="125"/>
                  </a:lnTo>
                  <a:lnTo>
                    <a:pt x="109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415229" y="5730827"/>
              <a:ext cx="483463" cy="31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3834" tIns="21917" rIns="43834" bIns="2191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701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4684320" y="4438618"/>
              <a:ext cx="484039" cy="31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3834" tIns="21917" rIns="43834" bIns="2191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706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48918" y="3934692"/>
              <a:ext cx="4326499" cy="33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3834" tIns="21917" rIns="43834" bIns="2191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C790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702           704 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rgbClr val="FC790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              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C790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708             710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C790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738" name="Rectangle 2"/>
            <p:cNvSpPr>
              <a:spLocks noChangeArrowheads="1"/>
            </p:cNvSpPr>
            <p:nvPr/>
          </p:nvSpPr>
          <p:spPr bwMode="auto">
            <a:xfrm>
              <a:off x="3425171" y="6206838"/>
              <a:ext cx="3862320" cy="38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3834" tIns="21917" rIns="43834" bIns="2191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C790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703           705           707               709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C790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34131" y="5015327"/>
            <a:ext cx="318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+mn-lt"/>
              </a:rPr>
              <a:t>700 block of Alpha St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898"/>
            <a:ext cx="8229600" cy="1143000"/>
          </a:xfrm>
        </p:spPr>
        <p:txBody>
          <a:bodyPr/>
          <a:lstStyle/>
          <a:p>
            <a:r>
              <a:rPr lang="en-US" dirty="0" smtClean="0"/>
              <a:t>Side and Floor Identification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797B-C5C5-469F-852E-5EB5F9D6282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40873" y="2050474"/>
            <a:ext cx="6691745" cy="2757053"/>
          </a:xfrm>
        </p:spPr>
        <p:txBody>
          <a:bodyPr/>
          <a:lstStyle/>
          <a:p>
            <a:pPr marL="0" algn="ctr">
              <a:buNone/>
            </a:pPr>
            <a:r>
              <a:rPr lang="en-US" sz="2400" dirty="0" smtClean="0"/>
              <a:t>Street side is ‘A’. Rotate clock-wise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9976" y="2660073"/>
            <a:ext cx="4544291" cy="2027228"/>
            <a:chOff x="2105891" y="2660073"/>
            <a:chExt cx="4544291" cy="202722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05891" y="2660073"/>
              <a:ext cx="4544291" cy="1981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187866" y="2671041"/>
              <a:ext cx="4397375" cy="2016260"/>
              <a:chOff x="2658918" y="2948132"/>
              <a:chExt cx="4397375" cy="2016260"/>
            </a:xfrm>
          </p:grpSpPr>
          <p:grpSp>
            <p:nvGrpSpPr>
              <p:cNvPr id="117762" name="Group 2"/>
              <p:cNvGrpSpPr>
                <a:grpSpLocks/>
              </p:cNvGrpSpPr>
              <p:nvPr/>
            </p:nvGrpSpPr>
            <p:grpSpPr bwMode="auto">
              <a:xfrm>
                <a:off x="2658918" y="2948132"/>
                <a:ext cx="4397375" cy="1495425"/>
                <a:chOff x="2530" y="3300"/>
                <a:chExt cx="9508" cy="3253"/>
              </a:xfrm>
            </p:grpSpPr>
            <p:sp>
              <p:nvSpPr>
                <p:cNvPr id="117763" name="Rectangle 3"/>
                <p:cNvSpPr>
                  <a:spLocks noChangeArrowheads="1"/>
                </p:cNvSpPr>
                <p:nvPr/>
              </p:nvSpPr>
              <p:spPr bwMode="auto">
                <a:xfrm>
                  <a:off x="4107" y="3857"/>
                  <a:ext cx="5901" cy="2044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64" name="Line 4"/>
                <p:cNvSpPr>
                  <a:spLocks noChangeShapeType="1"/>
                </p:cNvSpPr>
                <p:nvPr/>
              </p:nvSpPr>
              <p:spPr bwMode="auto">
                <a:xfrm>
                  <a:off x="2715" y="6552"/>
                  <a:ext cx="93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65" name="Rectangle 5"/>
                <p:cNvSpPr>
                  <a:spLocks noChangeArrowheads="1"/>
                </p:cNvSpPr>
                <p:nvPr/>
              </p:nvSpPr>
              <p:spPr bwMode="auto">
                <a:xfrm>
                  <a:off x="6319" y="3300"/>
                  <a:ext cx="1977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51783" tIns="25892" rIns="51783" bIns="258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SIDE 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7766" name="Rectangle 6"/>
                <p:cNvSpPr>
                  <a:spLocks noChangeArrowheads="1"/>
                </p:cNvSpPr>
                <p:nvPr/>
              </p:nvSpPr>
              <p:spPr bwMode="auto">
                <a:xfrm>
                  <a:off x="6411" y="5917"/>
                  <a:ext cx="2214" cy="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51783" tIns="25892" rIns="51783" bIns="258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SIDE 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7767" name="Rectangle 7"/>
                <p:cNvSpPr>
                  <a:spLocks noChangeArrowheads="1"/>
                </p:cNvSpPr>
                <p:nvPr/>
              </p:nvSpPr>
              <p:spPr bwMode="auto">
                <a:xfrm>
                  <a:off x="10192" y="4323"/>
                  <a:ext cx="1518" cy="1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51783" tIns="25892" rIns="51783" bIns="258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SIDE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D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7768" name="Rectangle 8"/>
                <p:cNvSpPr>
                  <a:spLocks noChangeArrowheads="1"/>
                </p:cNvSpPr>
                <p:nvPr/>
              </p:nvSpPr>
              <p:spPr bwMode="auto">
                <a:xfrm>
                  <a:off x="2530" y="4097"/>
                  <a:ext cx="1477" cy="1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51783" tIns="25892" rIns="51783" bIns="258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SIDE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283527" y="4502727"/>
                <a:ext cx="3299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700 Block Alpha Street</a:t>
                </a: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272146" y="5043058"/>
            <a:ext cx="512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+mn-lt"/>
              </a:rPr>
              <a:t>Multi-story structures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Ground floor: Floor 1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Second Story: Floor 2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Basement, floors below ground: B-1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3818"/>
            <a:ext cx="8229600" cy="3629891"/>
          </a:xfrm>
        </p:spPr>
        <p:txBody>
          <a:bodyPr/>
          <a:lstStyle/>
          <a:p>
            <a:pPr marL="0" algn="ctr">
              <a:buNone/>
            </a:pPr>
            <a:r>
              <a:rPr lang="en-US" sz="2800" dirty="0" smtClean="0"/>
              <a:t>Upon completion of this unit, participants will be able to understand and utilize the U.S. National Grid as a point reference system to identify locations and document required information.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918364" y="5098473"/>
            <a:ext cx="3865414" cy="1094520"/>
            <a:chOff x="4918364" y="5098473"/>
            <a:chExt cx="3865414" cy="1094520"/>
          </a:xfrm>
        </p:grpSpPr>
        <p:grpSp>
          <p:nvGrpSpPr>
            <p:cNvPr id="60" name="Group 59"/>
            <p:cNvGrpSpPr/>
            <p:nvPr/>
          </p:nvGrpSpPr>
          <p:grpSpPr>
            <a:xfrm>
              <a:off x="4918364" y="5098473"/>
              <a:ext cx="1246913" cy="1094520"/>
              <a:chOff x="4918364" y="2258291"/>
              <a:chExt cx="1246913" cy="1094520"/>
            </a:xfrm>
          </p:grpSpPr>
          <p:grpSp>
            <p:nvGrpSpPr>
              <p:cNvPr id="61" name="Group 46"/>
              <p:cNvGrpSpPr/>
              <p:nvPr/>
            </p:nvGrpSpPr>
            <p:grpSpPr>
              <a:xfrm>
                <a:off x="5070761" y="2272144"/>
                <a:ext cx="1094516" cy="1080667"/>
                <a:chOff x="429489" y="3643744"/>
                <a:chExt cx="1094516" cy="1080667"/>
              </a:xfrm>
            </p:grpSpPr>
            <p:sp>
              <p:nvSpPr>
                <p:cNvPr id="63" name="Rectangle 62"/>
                <p:cNvSpPr/>
                <p:nvPr/>
              </p:nvSpPr>
              <p:spPr bwMode="auto">
                <a:xfrm>
                  <a:off x="429489" y="3643757"/>
                  <a:ext cx="1080656" cy="1080654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 bwMode="auto">
                <a:xfrm rot="10800000" flipV="1">
                  <a:off x="443346" y="3643744"/>
                  <a:ext cx="1080659" cy="1080655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2" name="Straight Arrow Connector 61"/>
              <p:cNvCxnSpPr/>
              <p:nvPr/>
            </p:nvCxnSpPr>
            <p:spPr bwMode="auto">
              <a:xfrm rot="16200000" flipV="1">
                <a:off x="4384964" y="2791691"/>
                <a:ext cx="1080654" cy="1385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65" name="TextBox 64"/>
            <p:cNvSpPr txBox="1"/>
            <p:nvPr/>
          </p:nvSpPr>
          <p:spPr>
            <a:xfrm>
              <a:off x="6126973" y="5149612"/>
              <a:ext cx="2656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15JUN92</a:t>
              </a:r>
            </a:p>
            <a:p>
              <a:r>
                <a:rPr lang="en-US" sz="2000" dirty="0" smtClean="0">
                  <a:latin typeface="+mn-lt"/>
                </a:rPr>
                <a:t>HM  NATURAL GAS</a:t>
              </a:r>
            </a:p>
            <a:p>
              <a:r>
                <a:rPr lang="en-US" sz="2000" dirty="0" smtClean="0">
                  <a:latin typeface="+mn-lt"/>
                </a:rPr>
                <a:t>OR–1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959928" y="3643744"/>
            <a:ext cx="1911932" cy="1080667"/>
            <a:chOff x="4876798" y="3643744"/>
            <a:chExt cx="1911932" cy="1080667"/>
          </a:xfrm>
        </p:grpSpPr>
        <p:grpSp>
          <p:nvGrpSpPr>
            <p:cNvPr id="55" name="Group 54"/>
            <p:cNvGrpSpPr/>
            <p:nvPr/>
          </p:nvGrpSpPr>
          <p:grpSpPr>
            <a:xfrm>
              <a:off x="4876798" y="3643744"/>
              <a:ext cx="1094516" cy="1080667"/>
              <a:chOff x="429489" y="3643744"/>
              <a:chExt cx="1094516" cy="1080667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429489" y="3643757"/>
                <a:ext cx="1080656" cy="1080654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 rot="10800000" flipV="1">
                <a:off x="443346" y="3643744"/>
                <a:ext cx="1080659" cy="108065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8" name="TextBox 57"/>
            <p:cNvSpPr txBox="1"/>
            <p:nvPr/>
          </p:nvSpPr>
          <p:spPr>
            <a:xfrm>
              <a:off x="5957457" y="3948544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HM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9489" y="3643744"/>
            <a:ext cx="1094516" cy="1080667"/>
            <a:chOff x="429489" y="3643744"/>
            <a:chExt cx="1094516" cy="108066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29489" y="3643757"/>
              <a:ext cx="1080656" cy="10806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10800000" flipV="1">
              <a:off x="443346" y="3643744"/>
              <a:ext cx="1080659" cy="108065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15"/>
          <p:cNvSpPr/>
          <p:nvPr/>
        </p:nvSpPr>
        <p:spPr bwMode="auto">
          <a:xfrm>
            <a:off x="443344" y="2258291"/>
            <a:ext cx="1080656" cy="10806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Markings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24074" y="2621298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Structure relatively safe</a:t>
            </a:r>
            <a:endParaRPr lang="en-US" sz="2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4074" y="3763494"/>
            <a:ext cx="278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Structure is significantly damaged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24074" y="5439644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Structure is not safe</a:t>
            </a:r>
            <a:endParaRPr lang="en-US" sz="20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2776" y="2482799"/>
            <a:ext cx="290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Arrow indicates direction of safest entry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0322" y="3706882"/>
            <a:ext cx="2287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Hazardous materials in or near the structure</a:t>
            </a:r>
            <a:endParaRPr lang="en-US" sz="2000" dirty="0">
              <a:latin typeface="+mn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7711" y="6366076"/>
            <a:ext cx="8113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Copyright 2009 FEMA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43343" y="5098471"/>
            <a:ext cx="1094517" cy="1080667"/>
            <a:chOff x="443343" y="5098471"/>
            <a:chExt cx="1094517" cy="1080667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43344" y="5098484"/>
              <a:ext cx="1080656" cy="10806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10800000" flipV="1">
              <a:off x="457201" y="5098471"/>
              <a:ext cx="1080659" cy="108065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16200000" flipH="1">
              <a:off x="443343" y="5112324"/>
              <a:ext cx="1052951" cy="10529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4918364" y="2258291"/>
            <a:ext cx="1246913" cy="1094520"/>
            <a:chOff x="4918364" y="2258291"/>
            <a:chExt cx="1246913" cy="1094520"/>
          </a:xfrm>
        </p:grpSpPr>
        <p:grpSp>
          <p:nvGrpSpPr>
            <p:cNvPr id="47" name="Group 46"/>
            <p:cNvGrpSpPr/>
            <p:nvPr/>
          </p:nvGrpSpPr>
          <p:grpSpPr>
            <a:xfrm>
              <a:off x="5070761" y="2272144"/>
              <a:ext cx="1094516" cy="1080667"/>
              <a:chOff x="429489" y="3643744"/>
              <a:chExt cx="1094516" cy="1080667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429489" y="3643757"/>
                <a:ext cx="1080656" cy="1080654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 rot="10800000" flipV="1">
                <a:off x="443346" y="3643744"/>
                <a:ext cx="1080659" cy="108065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4384964" y="2791691"/>
              <a:ext cx="1080654" cy="138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013"/>
            <a:ext cx="9144000" cy="1143000"/>
          </a:xfrm>
        </p:spPr>
        <p:txBody>
          <a:bodyPr/>
          <a:lstStyle/>
          <a:p>
            <a:r>
              <a:rPr lang="en-US" dirty="0" smtClean="0"/>
              <a:t>Search Markings—Elements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479"/>
            <a:ext cx="8686800" cy="4525963"/>
          </a:xfrm>
        </p:spPr>
        <p:txBody>
          <a:bodyPr/>
          <a:lstStyle/>
          <a:p>
            <a:r>
              <a:rPr lang="en-US" dirty="0" smtClean="0"/>
              <a:t>Search team identifier</a:t>
            </a:r>
          </a:p>
          <a:p>
            <a:r>
              <a:rPr lang="en-US" dirty="0" smtClean="0"/>
              <a:t>Date of entry</a:t>
            </a:r>
          </a:p>
          <a:p>
            <a:r>
              <a:rPr lang="en-US" dirty="0" smtClean="0"/>
              <a:t>Time of entry</a:t>
            </a:r>
          </a:p>
          <a:p>
            <a:r>
              <a:rPr lang="en-US" dirty="0" smtClean="0"/>
              <a:t>Date and time search team left structure</a:t>
            </a:r>
          </a:p>
          <a:p>
            <a:r>
              <a:rPr lang="en-US" dirty="0" smtClean="0"/>
              <a:t>Hazards</a:t>
            </a:r>
          </a:p>
          <a:p>
            <a:r>
              <a:rPr lang="en-US" dirty="0" smtClean="0"/>
              <a:t>Total victims </a:t>
            </a:r>
            <a:r>
              <a:rPr lang="en-US" b="1" dirty="0" smtClean="0"/>
              <a:t>STILL INSIDE </a:t>
            </a:r>
            <a:r>
              <a:rPr lang="en-US" dirty="0" smtClean="0"/>
              <a:t>the 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Markings—</a:t>
            </a:r>
            <a:br>
              <a:rPr lang="en-US" dirty="0" smtClean="0"/>
            </a:br>
            <a:r>
              <a:rPr lang="en-US" dirty="0" smtClean="0"/>
              <a:t>Example of a Completed Search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181153" y="2443786"/>
            <a:ext cx="5015346" cy="36576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063" y="3690696"/>
            <a:ext cx="437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Search Team Identifier</a:t>
            </a:r>
          </a:p>
          <a:p>
            <a:pPr algn="ctr"/>
            <a:r>
              <a:rPr lang="en-US" sz="1800" b="1" dirty="0" smtClean="0">
                <a:latin typeface="+mn-lt"/>
              </a:rPr>
              <a:t>Date of Entry</a:t>
            </a:r>
          </a:p>
          <a:p>
            <a:pPr algn="ctr"/>
            <a:r>
              <a:rPr lang="en-US" sz="1800" b="1" dirty="0" smtClean="0">
                <a:latin typeface="+mn-lt"/>
              </a:rPr>
              <a:t>Time of Entry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9924" y="2416078"/>
            <a:ext cx="278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Date &amp; Time Search Team Left the Structure</a:t>
            </a:r>
            <a:endParaRPr lang="en-US" sz="18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4899" y="3759968"/>
            <a:ext cx="214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Hazards</a:t>
            </a:r>
            <a:endParaRPr lang="en-US" sz="18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0865" y="5251922"/>
            <a:ext cx="293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Total Number of Victims STILL INSIDE the Structure</a:t>
            </a:r>
            <a:endParaRPr lang="en-US" sz="1800" b="1" dirty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99808" y="2540768"/>
            <a:ext cx="4987636" cy="358832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7711" y="6366076"/>
            <a:ext cx="8113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Copyright 2009 FEMA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  <p:bldP spid="14" grpId="0" build="p"/>
      <p:bldP spid="1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Markings—</a:t>
            </a:r>
            <a:br>
              <a:rPr lang="en-US" dirty="0" smtClean="0"/>
            </a:br>
            <a:r>
              <a:rPr lang="en-US" dirty="0" smtClean="0"/>
              <a:t>Example of a Completed Search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888"/>
            <a:ext cx="2133600" cy="476250"/>
          </a:xfrm>
          <a:noFill/>
        </p:spPr>
        <p:txBody>
          <a:bodyPr/>
          <a:lstStyle/>
          <a:p>
            <a:fld id="{583B1E52-9674-4F98-BF63-9F4C0D6FA8AD}" type="slidenum">
              <a:rPr lang="en-US" smtClean="0"/>
              <a:pPr/>
              <a:t>52</a:t>
            </a:fld>
            <a:endParaRPr lang="en-US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646218" y="2646218"/>
            <a:ext cx="3491349" cy="3477491"/>
            <a:chOff x="2646218" y="2646218"/>
            <a:chExt cx="3491349" cy="3477491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646218" y="2646218"/>
              <a:ext cx="3491346" cy="3477491"/>
            </a:xfrm>
            <a:prstGeom prst="line">
              <a:avLst/>
            </a:prstGeom>
            <a:solidFill>
              <a:schemeClr val="accent1"/>
            </a:solidFill>
            <a:ln w="190500" cap="rnd" cmpd="sng" algn="ctr">
              <a:solidFill>
                <a:srgbClr val="ED470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708566" y="2694708"/>
              <a:ext cx="3435927" cy="3422075"/>
            </a:xfrm>
            <a:prstGeom prst="line">
              <a:avLst/>
            </a:prstGeom>
            <a:solidFill>
              <a:schemeClr val="accent1"/>
            </a:solidFill>
            <a:ln w="190500" cap="rnd" cmpd="sng" algn="ctr">
              <a:solidFill>
                <a:srgbClr val="ED470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3117269" y="2479967"/>
            <a:ext cx="2521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2/24</a:t>
            </a:r>
          </a:p>
          <a:p>
            <a:pPr algn="ctr"/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1520 hrs</a:t>
            </a:r>
            <a:endParaRPr lang="en-US" sz="30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0535" y="3920840"/>
            <a:ext cx="2521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Natural </a:t>
            </a:r>
            <a:b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Gas</a:t>
            </a:r>
            <a:endParaRPr lang="en-US" sz="30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4978" y="5458694"/>
            <a:ext cx="2521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2 L</a:t>
            </a:r>
          </a:p>
          <a:p>
            <a:pPr algn="ctr"/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3 D</a:t>
            </a:r>
            <a:endParaRPr lang="en-US" sz="30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588330"/>
            <a:ext cx="252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TX-TF1</a:t>
            </a:r>
            <a:b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2/24/08</a:t>
            </a:r>
            <a:b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3000" dirty="0" smtClean="0">
                <a:solidFill>
                  <a:srgbClr val="ED470D"/>
                </a:solidFill>
                <a:latin typeface="Arial Rounded MT Bold" pitchFamily="34" charset="0"/>
              </a:rPr>
              <a:t>1150 hrs</a:t>
            </a:r>
            <a:endParaRPr lang="en-US" sz="30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93675" y="3671457"/>
            <a:ext cx="252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TX-TF1</a:t>
            </a:r>
            <a:b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2/24/08</a:t>
            </a:r>
            <a:b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1150 hrs</a:t>
            </a:r>
            <a:endParaRPr lang="en-US" sz="18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Markings</a:t>
            </a:r>
            <a:br>
              <a:rPr lang="en-US" dirty="0" smtClean="0"/>
            </a:br>
            <a:r>
              <a:rPr lang="en-US" dirty="0" smtClean="0"/>
              <a:t>Initial Entry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1165225" y="2549525"/>
            <a:ext cx="223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Required Information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5897563" y="2522538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What it Looks Like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406525" y="3267075"/>
            <a:ext cx="1865313" cy="186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39738" y="3662363"/>
            <a:ext cx="14033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Search Team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Identifier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Date of Entry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Time of Entry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79C4-7A89-4309-AB3B-392D05843BB2}" type="slidenum">
              <a:rPr lang="en-US" smtClean="0"/>
              <a:pPr/>
              <a:t>53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999018" y="3089564"/>
            <a:ext cx="2078182" cy="2050471"/>
          </a:xfrm>
          <a:prstGeom prst="line">
            <a:avLst/>
          </a:prstGeom>
          <a:solidFill>
            <a:schemeClr val="accent1"/>
          </a:solidFill>
          <a:ln w="101600" cap="rnd" cmpd="sng" algn="ctr">
            <a:solidFill>
              <a:srgbClr val="ED470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Markings</a:t>
            </a:r>
            <a:br>
              <a:rPr lang="en-US" dirty="0" smtClean="0"/>
            </a:br>
            <a:r>
              <a:rPr lang="en-US" dirty="0" smtClean="0"/>
              <a:t>Incomplete Search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165225" y="2282825"/>
            <a:ext cx="223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Required Information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5897563" y="2282825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What it Looks Like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406525" y="3267075"/>
            <a:ext cx="1865313" cy="186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39738" y="3662363"/>
            <a:ext cx="14033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Search Team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Identifier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Date of Entry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Time of Entry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524000" y="2692400"/>
            <a:ext cx="16303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Date and Time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Search Team</a:t>
            </a:r>
            <a:br>
              <a:rPr lang="en-US" sz="1600">
                <a:latin typeface="Arial" pitchFamily="34" charset="0"/>
              </a:rPr>
            </a:br>
            <a:r>
              <a:rPr lang="en-US" sz="1600" b="1">
                <a:latin typeface="Arial" pitchFamily="34" charset="0"/>
              </a:rPr>
              <a:t>Exits Structure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757488" y="3859213"/>
            <a:ext cx="157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Hazards Found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in the Structure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1687513" y="4770438"/>
            <a:ext cx="1349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Total Victims</a:t>
            </a:r>
            <a:br>
              <a:rPr lang="en-US" sz="1600">
                <a:latin typeface="Arial" pitchFamily="34" charset="0"/>
              </a:rPr>
            </a:br>
            <a:r>
              <a:rPr lang="en-US" sz="1600" b="1">
                <a:latin typeface="Arial" pitchFamily="34" charset="0"/>
              </a:rPr>
              <a:t>Still Inside</a:t>
            </a:r>
            <a:r>
              <a:rPr lang="en-US" sz="1600">
                <a:latin typeface="Arial" pitchFamily="34" charset="0"/>
              </a:rPr>
              <a:t/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the Structure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1266825" y="5635625"/>
            <a:ext cx="2147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Areas </a:t>
            </a:r>
            <a:r>
              <a:rPr lang="en-US" sz="1600" b="1">
                <a:latin typeface="Arial" pitchFamily="34" charset="0"/>
              </a:rPr>
              <a:t>Completed</a:t>
            </a:r>
          </a:p>
          <a:p>
            <a:pPr algn="ctr"/>
            <a:r>
              <a:rPr lang="en-US" sz="1600">
                <a:latin typeface="Arial" pitchFamily="34" charset="0"/>
              </a:rPr>
              <a:t>Additional Information</a:t>
            </a:r>
          </a:p>
        </p:txBody>
      </p:sp>
      <p:sp>
        <p:nvSpPr>
          <p:cNvPr id="5132" name="Oval 13"/>
          <p:cNvSpPr>
            <a:spLocks noChangeArrowheads="1"/>
          </p:cNvSpPr>
          <p:nvPr/>
        </p:nvSpPr>
        <p:spPr bwMode="auto">
          <a:xfrm>
            <a:off x="2208213" y="4043363"/>
            <a:ext cx="260350" cy="258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1274763" y="5626100"/>
            <a:ext cx="2109787" cy="596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79C4-7A89-4309-AB3B-392D05843BB2}" type="slidenum">
              <a:rPr lang="en-US" smtClean="0"/>
              <a:pPr/>
              <a:t>54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721928" y="3144983"/>
            <a:ext cx="2230581" cy="2189017"/>
          </a:xfrm>
          <a:prstGeom prst="line">
            <a:avLst/>
          </a:prstGeom>
          <a:solidFill>
            <a:schemeClr val="accent1"/>
          </a:solidFill>
          <a:ln w="101600" cap="rnd" cmpd="sng" algn="ctr">
            <a:solidFill>
              <a:srgbClr val="ED470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6636328" y="4045527"/>
            <a:ext cx="415636" cy="387928"/>
          </a:xfrm>
          <a:prstGeom prst="ellipse">
            <a:avLst/>
          </a:prstGeom>
          <a:solidFill>
            <a:srgbClr val="ED470D"/>
          </a:solidFill>
          <a:ln w="9525" cap="flat" cmpd="sng" algn="ctr">
            <a:solidFill>
              <a:srgbClr val="ED47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5" y="3006439"/>
            <a:ext cx="175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2/24</a:t>
            </a:r>
          </a:p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1520 hrs</a:t>
            </a:r>
            <a:endParaRPr lang="en-US" sz="18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6531" y="3934694"/>
            <a:ext cx="166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Natural </a:t>
            </a:r>
            <a:b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Gas</a:t>
            </a:r>
            <a:endParaRPr lang="en-US" sz="18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886" y="4738257"/>
            <a:ext cx="175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2 L</a:t>
            </a:r>
          </a:p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3 D</a:t>
            </a:r>
            <a:endParaRPr lang="en-US" sz="18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5329" y="3754584"/>
            <a:ext cx="1537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TX-TF1</a:t>
            </a:r>
            <a:b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2/24/08</a:t>
            </a:r>
            <a:b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</a:br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1150 hrs</a:t>
            </a:r>
            <a:endParaRPr lang="en-US" sz="18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0458" y="5541821"/>
            <a:ext cx="1981214" cy="646331"/>
          </a:xfrm>
          <a:prstGeom prst="rect">
            <a:avLst/>
          </a:prstGeom>
          <a:noFill/>
          <a:ln w="101600">
            <a:solidFill>
              <a:srgbClr val="ED470D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Floor 1–6</a:t>
            </a:r>
          </a:p>
          <a:p>
            <a:pPr algn="ctr"/>
            <a:r>
              <a:rPr lang="en-US" sz="1800" dirty="0" smtClean="0">
                <a:solidFill>
                  <a:srgbClr val="ED470D"/>
                </a:solidFill>
                <a:latin typeface="Arial Rounded MT Bold" pitchFamily="34" charset="0"/>
              </a:rPr>
              <a:t>Gas on F7</a:t>
            </a:r>
            <a:endParaRPr lang="en-US" sz="1800" dirty="0">
              <a:solidFill>
                <a:srgbClr val="ED470D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6944"/>
            <a:ext cx="3895922" cy="870404"/>
          </a:xfrm>
        </p:spPr>
        <p:txBody>
          <a:bodyPr/>
          <a:lstStyle/>
          <a:p>
            <a:r>
              <a:rPr lang="en-US" sz="4000" dirty="0" smtClean="0"/>
              <a:t>Peel and Stick</a:t>
            </a:r>
            <a:endParaRPr lang="en-US" sz="4000" dirty="0"/>
          </a:p>
        </p:txBody>
      </p:sp>
      <p:pic>
        <p:nvPicPr>
          <p:cNvPr id="5" name="Content Placeholder 4" descr="Search Markings Stickers - for the Spiral Book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485" r="-17485"/>
          <a:stretch>
            <a:fillRect/>
          </a:stretch>
        </p:blipFill>
        <p:spPr>
          <a:xfrm>
            <a:off x="3360989" y="1004887"/>
            <a:ext cx="5111750" cy="585311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5750A-EA63-4D35-8545-A542F61A6A59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444837" y="1454727"/>
            <a:ext cx="2951018" cy="3931083"/>
          </a:xfrm>
        </p:spPr>
        <p:txBody>
          <a:bodyPr/>
          <a:lstStyle/>
          <a:p>
            <a:pPr marL="0">
              <a:buNone/>
            </a:pPr>
            <a:r>
              <a:rPr lang="en-US" sz="2400" dirty="0" smtClean="0"/>
              <a:t>Search Sticker on concrete building.</a:t>
            </a:r>
          </a:p>
          <a:p>
            <a:pPr marL="0">
              <a:buNone/>
            </a:pPr>
            <a:endParaRPr lang="en-US" sz="2400" smtClean="0"/>
          </a:p>
          <a:p>
            <a:pPr marL="0">
              <a:buNone/>
            </a:pPr>
            <a:r>
              <a:rPr lang="en-US" sz="2400" dirty="0" smtClean="0"/>
              <a:t>Note the additional information in the box below the search ‘X’.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5750A-EA63-4D35-8545-A542F61A6A59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6" name="Picture 2" descr="C:\Documents and Settings\browns2\Desktop\photo 1.JPG"/>
          <p:cNvPicPr>
            <a:picLocks noChangeAspect="1" noChangeArrowheads="1"/>
          </p:cNvPicPr>
          <p:nvPr/>
        </p:nvPicPr>
        <p:blipFill>
          <a:blip r:embed="rId2" cstate="print"/>
          <a:srcRect l="16423" t="1541" r="5823" b="11114"/>
          <a:stretch>
            <a:fillRect/>
          </a:stretch>
        </p:blipFill>
        <p:spPr bwMode="auto">
          <a:xfrm>
            <a:off x="526483" y="1025237"/>
            <a:ext cx="3782291" cy="566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Interior Search Markings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(each room or area)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66800" y="2378075"/>
            <a:ext cx="2374900" cy="3810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wrap="none" lIns="59674" tIns="29837" rIns="59674" bIns="29837">
            <a:spAutoFit/>
          </a:bodyPr>
          <a:lstStyle/>
          <a:p>
            <a:pPr defTabSz="592138" eaLnBrk="0" hangingPunct="0"/>
            <a:r>
              <a:rPr lang="en-US" sz="2100" b="1">
                <a:latin typeface="Arial" pitchFamily="34" charset="0"/>
              </a:rPr>
              <a:t>When you ENTER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60925" y="2405063"/>
            <a:ext cx="2065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674" tIns="29837" rIns="59674" bIns="29837">
            <a:spAutoFit/>
          </a:bodyPr>
          <a:lstStyle/>
          <a:p>
            <a:pPr defTabSz="592138" eaLnBrk="0" hangingPunct="0"/>
            <a:r>
              <a:rPr lang="en-US" sz="2100" b="1">
                <a:latin typeface="Arial" pitchFamily="34" charset="0"/>
              </a:rPr>
              <a:t>When you EXIT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029200" y="3208338"/>
            <a:ext cx="1828800" cy="18303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953000" y="3208338"/>
            <a:ext cx="1828800" cy="18303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68900" y="4810125"/>
            <a:ext cx="157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674" tIns="29837" rIns="59674" bIns="29837">
            <a:spAutoFit/>
          </a:bodyPr>
          <a:lstStyle/>
          <a:p>
            <a:pPr algn="ctr" defTabSz="592138" eaLnBrk="0" hangingPunct="0"/>
            <a:r>
              <a:rPr lang="en-US" sz="2100" b="1">
                <a:latin typeface="Arial" pitchFamily="34" charset="0"/>
              </a:rPr>
              <a:t>Identify</a:t>
            </a:r>
            <a:br>
              <a:rPr lang="en-US" sz="2100" b="1">
                <a:latin typeface="Arial" pitchFamily="34" charset="0"/>
              </a:rPr>
            </a:br>
            <a:r>
              <a:rPr lang="en-US" sz="2100" b="1">
                <a:latin typeface="Arial" pitchFamily="34" charset="0"/>
              </a:rPr>
              <a:t>any victims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6540500" y="366395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674" tIns="29837" rIns="59674" bIns="29837">
            <a:spAutoFit/>
          </a:bodyPr>
          <a:lstStyle/>
          <a:p>
            <a:pPr defTabSz="592138" eaLnBrk="0" hangingPunct="0"/>
            <a:r>
              <a:rPr lang="en-US" sz="2100" b="1">
                <a:latin typeface="Arial" pitchFamily="34" charset="0"/>
              </a:rPr>
              <a:t>Identify any hazards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1447800" y="3209925"/>
            <a:ext cx="1828800" cy="18303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888"/>
            <a:ext cx="2133600" cy="476250"/>
          </a:xfrm>
          <a:noFill/>
        </p:spPr>
        <p:txBody>
          <a:bodyPr/>
          <a:lstStyle/>
          <a:p>
            <a:fld id="{FAC01BF9-49A6-4127-BF83-50C0A6C78EC1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703887" y="3990107"/>
            <a:ext cx="1655349" cy="1413164"/>
            <a:chOff x="6574251" y="5015343"/>
            <a:chExt cx="1655349" cy="1413164"/>
          </a:xfrm>
        </p:grpSpPr>
        <p:grpSp>
          <p:nvGrpSpPr>
            <p:cNvPr id="76" name="Group 75"/>
            <p:cNvGrpSpPr/>
            <p:nvPr/>
          </p:nvGrpSpPr>
          <p:grpSpPr>
            <a:xfrm>
              <a:off x="6733308" y="5015343"/>
              <a:ext cx="1399309" cy="1413164"/>
              <a:chOff x="1607126" y="2632363"/>
              <a:chExt cx="1399309" cy="1413164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1607126" y="2632363"/>
                <a:ext cx="1399309" cy="1413164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 rot="16200000" flipH="1">
                <a:off x="1667073" y="3168167"/>
                <a:ext cx="877792" cy="41578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5400000" flipH="1" flipV="1">
                <a:off x="2085186" y="3165838"/>
                <a:ext cx="900546" cy="443196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" name="TextBox 79"/>
              <p:cNvSpPr txBox="1"/>
              <p:nvPr/>
            </p:nvSpPr>
            <p:spPr>
              <a:xfrm>
                <a:off x="2012411" y="2798622"/>
                <a:ext cx="602900" cy="297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+mn-lt"/>
                  </a:rPr>
                  <a:t>SMA</a:t>
                </a:r>
                <a:endParaRPr lang="en-US" sz="1200" b="1" dirty="0">
                  <a:latin typeface="+mn-lt"/>
                </a:endParaRPr>
              </a:p>
            </p:txBody>
          </p:sp>
        </p:grpSp>
        <p:cxnSp>
          <p:nvCxnSpPr>
            <p:cNvPr id="83" name="Straight Connector 82"/>
            <p:cNvCxnSpPr/>
            <p:nvPr/>
          </p:nvCxnSpPr>
          <p:spPr bwMode="auto">
            <a:xfrm flipV="1">
              <a:off x="6574251" y="5250873"/>
              <a:ext cx="1655349" cy="11083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6594764" y="5237020"/>
              <a:ext cx="1620982" cy="10674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484910" y="5638802"/>
            <a:ext cx="1690255" cy="334085"/>
            <a:chOff x="484910" y="5638802"/>
            <a:chExt cx="1690255" cy="334085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 rot="10800000">
              <a:off x="484910" y="5971299"/>
              <a:ext cx="1690255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1042594" y="5638802"/>
              <a:ext cx="60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Rounded MT Bold" pitchFamily="34" charset="0"/>
                </a:rPr>
                <a:t>6’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7308" y="4003962"/>
            <a:ext cx="1399309" cy="1426931"/>
            <a:chOff x="1607126" y="2632363"/>
            <a:chExt cx="1399309" cy="1426931"/>
          </a:xfrm>
        </p:grpSpPr>
        <p:sp>
          <p:nvSpPr>
            <p:cNvPr id="62" name="Oval 61"/>
            <p:cNvSpPr/>
            <p:nvPr/>
          </p:nvSpPr>
          <p:spPr bwMode="auto">
            <a:xfrm>
              <a:off x="1607126" y="2632363"/>
              <a:ext cx="1399309" cy="1413164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16200000" flipH="1">
              <a:off x="1667073" y="3168167"/>
              <a:ext cx="877792" cy="4157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 flipH="1" flipV="1">
              <a:off x="2085186" y="3165838"/>
              <a:ext cx="900546" cy="4431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2012411" y="2798622"/>
              <a:ext cx="602900" cy="297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SMA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12411" y="3782295"/>
              <a:ext cx="60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2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76799" y="2008909"/>
            <a:ext cx="1399309" cy="1426931"/>
            <a:chOff x="4876799" y="2008909"/>
            <a:chExt cx="1399309" cy="1426931"/>
          </a:xfrm>
        </p:grpSpPr>
        <p:sp>
          <p:nvSpPr>
            <p:cNvPr id="39" name="Oval 38"/>
            <p:cNvSpPr/>
            <p:nvPr/>
          </p:nvSpPr>
          <p:spPr bwMode="auto">
            <a:xfrm>
              <a:off x="4876799" y="2008909"/>
              <a:ext cx="1399309" cy="1413164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rot="16200000" flipH="1">
              <a:off x="4936746" y="2544713"/>
              <a:ext cx="877792" cy="4157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 flipH="1" flipV="1">
              <a:off x="5354859" y="2542384"/>
              <a:ext cx="900546" cy="4431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5282084" y="2175168"/>
              <a:ext cx="602900" cy="297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SMA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5098473" y="2770909"/>
              <a:ext cx="997527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5282084" y="3158841"/>
              <a:ext cx="60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3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0436" y="1953492"/>
            <a:ext cx="1260764" cy="1468580"/>
            <a:chOff x="720436" y="1953492"/>
            <a:chExt cx="1260764" cy="1468580"/>
          </a:xfrm>
        </p:grpSpPr>
        <p:cxnSp>
          <p:nvCxnSpPr>
            <p:cNvPr id="26" name="Straight Connector 25"/>
            <p:cNvCxnSpPr/>
            <p:nvPr/>
          </p:nvCxnSpPr>
          <p:spPr bwMode="auto">
            <a:xfrm rot="16200000" flipH="1">
              <a:off x="408712" y="2473032"/>
              <a:ext cx="1233049" cy="60960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1011382" y="2452254"/>
              <a:ext cx="1288472" cy="6511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872836" y="1953492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SMA</a:t>
              </a:r>
              <a:endParaRPr lang="en-US" sz="1600" b="1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 Markings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56338" y="2238233"/>
            <a:ext cx="22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Potential survivor and team identifier</a:t>
            </a:r>
            <a:endParaRPr lang="en-US" sz="18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95" y="4082951"/>
            <a:ext cx="2195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Confirmed and alive; If more than one survivor, place number below V</a:t>
            </a:r>
            <a:endParaRPr lang="en-US" sz="18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3583" y="2092655"/>
            <a:ext cx="2210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Confirmed and deceased; If more than one confirmed human remains, place number below V</a:t>
            </a:r>
            <a:endParaRPr lang="en-US" sz="18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010" y="4342265"/>
            <a:ext cx="22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Person has been removed</a:t>
            </a:r>
            <a:endParaRPr lang="en-US" sz="1800" dirty="0"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00496" y="3835023"/>
            <a:ext cx="8229600" cy="1588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2683521" y="3770552"/>
            <a:ext cx="3761986" cy="1655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323878" y="5710649"/>
            <a:ext cx="356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Point toward victim with distance on arrow</a:t>
            </a:r>
            <a:endParaRPr lang="en-US" sz="18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109"/>
            <a:ext cx="8229600" cy="406962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Successful participants will understand;</a:t>
            </a:r>
          </a:p>
          <a:p>
            <a:r>
              <a:rPr lang="en-US" sz="2400" dirty="0" smtClean="0"/>
              <a:t>Importance of a single point reference system for all land SAR responders</a:t>
            </a:r>
          </a:p>
          <a:p>
            <a:r>
              <a:rPr lang="en-US" sz="2400" dirty="0" smtClean="0"/>
              <a:t>U.S. National Grid as a geo-referencing system for land SAR responders</a:t>
            </a:r>
          </a:p>
          <a:p>
            <a:r>
              <a:rPr lang="en-US" sz="2400" dirty="0" smtClean="0"/>
              <a:t>How to identify specific locations on a map </a:t>
            </a:r>
          </a:p>
          <a:p>
            <a:r>
              <a:rPr lang="en-US" sz="2400" dirty="0" smtClean="0"/>
              <a:t>How to report and document required point reference locations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Line 3"/>
          <p:cNvSpPr>
            <a:spLocks noChangeShapeType="1"/>
          </p:cNvSpPr>
          <p:nvPr/>
        </p:nvSpPr>
        <p:spPr bwMode="auto">
          <a:xfrm>
            <a:off x="609600" y="1219200"/>
            <a:ext cx="3429000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08" name="Line 4"/>
          <p:cNvSpPr>
            <a:spLocks noChangeShapeType="1"/>
          </p:cNvSpPr>
          <p:nvPr/>
        </p:nvSpPr>
        <p:spPr bwMode="auto">
          <a:xfrm>
            <a:off x="609600" y="12192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09" name="Line 5"/>
          <p:cNvSpPr>
            <a:spLocks noChangeShapeType="1"/>
          </p:cNvSpPr>
          <p:nvPr/>
        </p:nvSpPr>
        <p:spPr bwMode="auto">
          <a:xfrm flipH="1">
            <a:off x="635000" y="1206500"/>
            <a:ext cx="0" cy="3733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0" name="Line 6"/>
          <p:cNvSpPr>
            <a:spLocks noChangeShapeType="1"/>
          </p:cNvSpPr>
          <p:nvPr/>
        </p:nvSpPr>
        <p:spPr bwMode="auto">
          <a:xfrm>
            <a:off x="609600" y="49530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1" name="Line 7"/>
          <p:cNvSpPr>
            <a:spLocks noChangeShapeType="1"/>
          </p:cNvSpPr>
          <p:nvPr/>
        </p:nvSpPr>
        <p:spPr bwMode="auto">
          <a:xfrm>
            <a:off x="609600" y="30861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2" name="Line 8"/>
          <p:cNvSpPr>
            <a:spLocks noChangeShapeType="1"/>
          </p:cNvSpPr>
          <p:nvPr/>
        </p:nvSpPr>
        <p:spPr bwMode="auto">
          <a:xfrm rot="-5400000">
            <a:off x="2324100" y="2486025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 rot="5400000">
            <a:off x="2490787" y="4319588"/>
            <a:ext cx="1266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rot="10800000">
            <a:off x="4711700" y="4937125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rot="10800000" flipH="1">
            <a:off x="8102600" y="1181100"/>
            <a:ext cx="25400" cy="3733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rot="10800000">
            <a:off x="4876800" y="12065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rot="10800000">
            <a:off x="5637213" y="2714625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 rot="5400000">
            <a:off x="5086350" y="3036888"/>
            <a:ext cx="1101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rot="16200000">
            <a:off x="5302250" y="1568450"/>
            <a:ext cx="673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68988" y="2852738"/>
            <a:ext cx="614362" cy="766762"/>
            <a:chOff x="1700" y="3328"/>
            <a:chExt cx="387" cy="483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700" y="3328"/>
              <a:ext cx="387" cy="483"/>
              <a:chOff x="1470" y="3552"/>
              <a:chExt cx="236" cy="302"/>
            </a:xfrm>
          </p:grpSpPr>
          <p:sp>
            <p:nvSpPr>
              <p:cNvPr id="456724" name="AutoShape 20"/>
              <p:cNvSpPr>
                <a:spLocks noChangeArrowheads="1"/>
              </p:cNvSpPr>
              <p:nvPr/>
            </p:nvSpPr>
            <p:spPr bwMode="auto">
              <a:xfrm>
                <a:off x="1536" y="3552"/>
                <a:ext cx="96" cy="96"/>
              </a:xfrm>
              <a:prstGeom prst="smileyFace">
                <a:avLst>
                  <a:gd name="adj" fmla="val 4653"/>
                </a:avLst>
              </a:prstGeom>
              <a:solidFill>
                <a:schemeClr val="folHlink"/>
              </a:solidFill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25" name="Line 21"/>
              <p:cNvSpPr>
                <a:spLocks noChangeShapeType="1"/>
              </p:cNvSpPr>
              <p:nvPr/>
            </p:nvSpPr>
            <p:spPr bwMode="auto">
              <a:xfrm>
                <a:off x="1584" y="364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26" name="Line 22"/>
              <p:cNvSpPr>
                <a:spLocks noChangeShapeType="1"/>
              </p:cNvSpPr>
              <p:nvPr/>
            </p:nvSpPr>
            <p:spPr bwMode="auto">
              <a:xfrm flipH="1">
                <a:off x="1521" y="3744"/>
                <a:ext cx="63" cy="11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27" name="Line 23"/>
              <p:cNvSpPr>
                <a:spLocks noChangeShapeType="1"/>
              </p:cNvSpPr>
              <p:nvPr/>
            </p:nvSpPr>
            <p:spPr bwMode="auto">
              <a:xfrm flipH="1" flipV="1">
                <a:off x="1584" y="3744"/>
                <a:ext cx="53" cy="108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28" name="Freeform 24"/>
              <p:cNvSpPr>
                <a:spLocks/>
              </p:cNvSpPr>
              <p:nvPr/>
            </p:nvSpPr>
            <p:spPr bwMode="auto">
              <a:xfrm>
                <a:off x="1470" y="3660"/>
                <a:ext cx="114" cy="4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8" y="19"/>
                  </a:cxn>
                  <a:cxn ang="0">
                    <a:pos x="66" y="43"/>
                  </a:cxn>
                </a:cxnLst>
                <a:rect l="0" t="0" r="r" b="b"/>
                <a:pathLst>
                  <a:path w="114" h="43">
                    <a:moveTo>
                      <a:pt x="114" y="0"/>
                    </a:moveTo>
                    <a:cubicBezTo>
                      <a:pt x="65" y="6"/>
                      <a:pt x="16" y="12"/>
                      <a:pt x="8" y="19"/>
                    </a:cubicBezTo>
                    <a:cubicBezTo>
                      <a:pt x="0" y="26"/>
                      <a:pt x="56" y="39"/>
                      <a:pt x="66" y="43"/>
                    </a:cubicBezTo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29" name="Freeform 25"/>
              <p:cNvSpPr>
                <a:spLocks/>
              </p:cNvSpPr>
              <p:nvPr/>
            </p:nvSpPr>
            <p:spPr bwMode="auto">
              <a:xfrm flipH="1">
                <a:off x="1592" y="3663"/>
                <a:ext cx="114" cy="4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8" y="19"/>
                  </a:cxn>
                  <a:cxn ang="0">
                    <a:pos x="66" y="43"/>
                  </a:cxn>
                </a:cxnLst>
                <a:rect l="0" t="0" r="r" b="b"/>
                <a:pathLst>
                  <a:path w="114" h="43">
                    <a:moveTo>
                      <a:pt x="114" y="0"/>
                    </a:moveTo>
                    <a:cubicBezTo>
                      <a:pt x="65" y="6"/>
                      <a:pt x="16" y="12"/>
                      <a:pt x="8" y="19"/>
                    </a:cubicBezTo>
                    <a:cubicBezTo>
                      <a:pt x="0" y="26"/>
                      <a:pt x="56" y="39"/>
                      <a:pt x="66" y="43"/>
                    </a:cubicBezTo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6730" name="Freeform 26"/>
            <p:cNvSpPr>
              <a:spLocks/>
            </p:cNvSpPr>
            <p:nvPr/>
          </p:nvSpPr>
          <p:spPr bwMode="auto">
            <a:xfrm>
              <a:off x="1829" y="3421"/>
              <a:ext cx="122" cy="26"/>
            </a:xfrm>
            <a:custGeom>
              <a:avLst/>
              <a:gdLst/>
              <a:ahLst/>
              <a:cxnLst>
                <a:cxn ang="0">
                  <a:pos x="113" y="22"/>
                </a:cxn>
                <a:cxn ang="0">
                  <a:pos x="8" y="22"/>
                </a:cxn>
                <a:cxn ang="0">
                  <a:pos x="62" y="0"/>
                </a:cxn>
                <a:cxn ang="0">
                  <a:pos x="113" y="22"/>
                </a:cxn>
              </a:cxnLst>
              <a:rect l="0" t="0" r="r" b="b"/>
              <a:pathLst>
                <a:path w="122" h="26">
                  <a:moveTo>
                    <a:pt x="113" y="22"/>
                  </a:moveTo>
                  <a:cubicBezTo>
                    <a:pt x="104" y="26"/>
                    <a:pt x="16" y="26"/>
                    <a:pt x="8" y="22"/>
                  </a:cubicBezTo>
                  <a:cubicBezTo>
                    <a:pt x="0" y="18"/>
                    <a:pt x="46" y="0"/>
                    <a:pt x="62" y="0"/>
                  </a:cubicBezTo>
                  <a:cubicBezTo>
                    <a:pt x="78" y="0"/>
                    <a:pt x="122" y="18"/>
                    <a:pt x="113" y="22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292975" y="2825750"/>
            <a:ext cx="614363" cy="766763"/>
            <a:chOff x="1700" y="3328"/>
            <a:chExt cx="387" cy="483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700" y="3328"/>
              <a:ext cx="387" cy="483"/>
              <a:chOff x="1470" y="3552"/>
              <a:chExt cx="236" cy="302"/>
            </a:xfrm>
          </p:grpSpPr>
          <p:sp>
            <p:nvSpPr>
              <p:cNvPr id="456733" name="AutoShape 29"/>
              <p:cNvSpPr>
                <a:spLocks noChangeArrowheads="1"/>
              </p:cNvSpPr>
              <p:nvPr/>
            </p:nvSpPr>
            <p:spPr bwMode="auto">
              <a:xfrm>
                <a:off x="1536" y="3552"/>
                <a:ext cx="96" cy="96"/>
              </a:xfrm>
              <a:prstGeom prst="smileyFace">
                <a:avLst>
                  <a:gd name="adj" fmla="val 4653"/>
                </a:avLst>
              </a:prstGeom>
              <a:solidFill>
                <a:schemeClr val="folHlink"/>
              </a:solidFill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34" name="Line 30"/>
              <p:cNvSpPr>
                <a:spLocks noChangeShapeType="1"/>
              </p:cNvSpPr>
              <p:nvPr/>
            </p:nvSpPr>
            <p:spPr bwMode="auto">
              <a:xfrm>
                <a:off x="1584" y="364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35" name="Line 31"/>
              <p:cNvSpPr>
                <a:spLocks noChangeShapeType="1"/>
              </p:cNvSpPr>
              <p:nvPr/>
            </p:nvSpPr>
            <p:spPr bwMode="auto">
              <a:xfrm flipH="1">
                <a:off x="1521" y="3744"/>
                <a:ext cx="63" cy="11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36" name="Line 32"/>
              <p:cNvSpPr>
                <a:spLocks noChangeShapeType="1"/>
              </p:cNvSpPr>
              <p:nvPr/>
            </p:nvSpPr>
            <p:spPr bwMode="auto">
              <a:xfrm flipH="1" flipV="1">
                <a:off x="1584" y="3744"/>
                <a:ext cx="53" cy="108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37" name="Freeform 33"/>
              <p:cNvSpPr>
                <a:spLocks/>
              </p:cNvSpPr>
              <p:nvPr/>
            </p:nvSpPr>
            <p:spPr bwMode="auto">
              <a:xfrm>
                <a:off x="1470" y="3660"/>
                <a:ext cx="114" cy="4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8" y="19"/>
                  </a:cxn>
                  <a:cxn ang="0">
                    <a:pos x="66" y="43"/>
                  </a:cxn>
                </a:cxnLst>
                <a:rect l="0" t="0" r="r" b="b"/>
                <a:pathLst>
                  <a:path w="114" h="43">
                    <a:moveTo>
                      <a:pt x="114" y="0"/>
                    </a:moveTo>
                    <a:cubicBezTo>
                      <a:pt x="65" y="6"/>
                      <a:pt x="16" y="12"/>
                      <a:pt x="8" y="19"/>
                    </a:cubicBezTo>
                    <a:cubicBezTo>
                      <a:pt x="0" y="26"/>
                      <a:pt x="56" y="39"/>
                      <a:pt x="66" y="43"/>
                    </a:cubicBezTo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38" name="Freeform 34"/>
              <p:cNvSpPr>
                <a:spLocks/>
              </p:cNvSpPr>
              <p:nvPr/>
            </p:nvSpPr>
            <p:spPr bwMode="auto">
              <a:xfrm flipH="1">
                <a:off x="1592" y="3663"/>
                <a:ext cx="114" cy="4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8" y="19"/>
                  </a:cxn>
                  <a:cxn ang="0">
                    <a:pos x="66" y="43"/>
                  </a:cxn>
                </a:cxnLst>
                <a:rect l="0" t="0" r="r" b="b"/>
                <a:pathLst>
                  <a:path w="114" h="43">
                    <a:moveTo>
                      <a:pt x="114" y="0"/>
                    </a:moveTo>
                    <a:cubicBezTo>
                      <a:pt x="65" y="6"/>
                      <a:pt x="16" y="12"/>
                      <a:pt x="8" y="19"/>
                    </a:cubicBezTo>
                    <a:cubicBezTo>
                      <a:pt x="0" y="26"/>
                      <a:pt x="56" y="39"/>
                      <a:pt x="66" y="43"/>
                    </a:cubicBezTo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6739" name="Freeform 35"/>
            <p:cNvSpPr>
              <a:spLocks/>
            </p:cNvSpPr>
            <p:nvPr/>
          </p:nvSpPr>
          <p:spPr bwMode="auto">
            <a:xfrm>
              <a:off x="1829" y="3421"/>
              <a:ext cx="122" cy="26"/>
            </a:xfrm>
            <a:custGeom>
              <a:avLst/>
              <a:gdLst/>
              <a:ahLst/>
              <a:cxnLst>
                <a:cxn ang="0">
                  <a:pos x="113" y="22"/>
                </a:cxn>
                <a:cxn ang="0">
                  <a:pos x="8" y="22"/>
                </a:cxn>
                <a:cxn ang="0">
                  <a:pos x="62" y="0"/>
                </a:cxn>
                <a:cxn ang="0">
                  <a:pos x="113" y="22"/>
                </a:cxn>
              </a:cxnLst>
              <a:rect l="0" t="0" r="r" b="b"/>
              <a:pathLst>
                <a:path w="122" h="26">
                  <a:moveTo>
                    <a:pt x="113" y="22"/>
                  </a:moveTo>
                  <a:cubicBezTo>
                    <a:pt x="104" y="26"/>
                    <a:pt x="16" y="26"/>
                    <a:pt x="8" y="22"/>
                  </a:cubicBezTo>
                  <a:cubicBezTo>
                    <a:pt x="0" y="18"/>
                    <a:pt x="46" y="0"/>
                    <a:pt x="62" y="0"/>
                  </a:cubicBezTo>
                  <a:cubicBezTo>
                    <a:pt x="78" y="0"/>
                    <a:pt x="122" y="18"/>
                    <a:pt x="113" y="22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6740" name="Rectangle 36" descr="Granite"/>
          <p:cNvSpPr>
            <a:spLocks noChangeArrowheads="1"/>
          </p:cNvSpPr>
          <p:nvPr/>
        </p:nvSpPr>
        <p:spPr bwMode="auto">
          <a:xfrm rot="20563076" flipH="1">
            <a:off x="7004050" y="3405188"/>
            <a:ext cx="1039813" cy="2143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41" name="Rectangle 37" descr="Granite"/>
          <p:cNvSpPr>
            <a:spLocks noChangeArrowheads="1"/>
          </p:cNvSpPr>
          <p:nvPr/>
        </p:nvSpPr>
        <p:spPr bwMode="auto">
          <a:xfrm rot="1036924">
            <a:off x="5715000" y="3276600"/>
            <a:ext cx="1039813" cy="2143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784678" y="3174773"/>
            <a:ext cx="1039813" cy="766762"/>
            <a:chOff x="540" y="1817"/>
            <a:chExt cx="655" cy="483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668" y="1817"/>
              <a:ext cx="387" cy="483"/>
              <a:chOff x="1470" y="3552"/>
              <a:chExt cx="236" cy="302"/>
            </a:xfrm>
          </p:grpSpPr>
          <p:sp>
            <p:nvSpPr>
              <p:cNvPr id="456744" name="AutoShape 40"/>
              <p:cNvSpPr>
                <a:spLocks noChangeArrowheads="1"/>
              </p:cNvSpPr>
              <p:nvPr/>
            </p:nvSpPr>
            <p:spPr bwMode="auto">
              <a:xfrm>
                <a:off x="1536" y="3552"/>
                <a:ext cx="96" cy="96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45" name="Line 41"/>
              <p:cNvSpPr>
                <a:spLocks noChangeShapeType="1"/>
              </p:cNvSpPr>
              <p:nvPr/>
            </p:nvSpPr>
            <p:spPr bwMode="auto">
              <a:xfrm>
                <a:off x="1584" y="364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46" name="Line 42"/>
              <p:cNvSpPr>
                <a:spLocks noChangeShapeType="1"/>
              </p:cNvSpPr>
              <p:nvPr/>
            </p:nvSpPr>
            <p:spPr bwMode="auto">
              <a:xfrm flipH="1">
                <a:off x="1521" y="3744"/>
                <a:ext cx="63" cy="11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47" name="Line 43"/>
              <p:cNvSpPr>
                <a:spLocks noChangeShapeType="1"/>
              </p:cNvSpPr>
              <p:nvPr/>
            </p:nvSpPr>
            <p:spPr bwMode="auto">
              <a:xfrm flipH="1" flipV="1">
                <a:off x="1584" y="3744"/>
                <a:ext cx="53" cy="108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48" name="Freeform 44"/>
              <p:cNvSpPr>
                <a:spLocks/>
              </p:cNvSpPr>
              <p:nvPr/>
            </p:nvSpPr>
            <p:spPr bwMode="auto">
              <a:xfrm>
                <a:off x="1470" y="3660"/>
                <a:ext cx="114" cy="4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8" y="19"/>
                  </a:cxn>
                  <a:cxn ang="0">
                    <a:pos x="66" y="43"/>
                  </a:cxn>
                </a:cxnLst>
                <a:rect l="0" t="0" r="r" b="b"/>
                <a:pathLst>
                  <a:path w="114" h="43">
                    <a:moveTo>
                      <a:pt x="114" y="0"/>
                    </a:moveTo>
                    <a:cubicBezTo>
                      <a:pt x="65" y="6"/>
                      <a:pt x="16" y="12"/>
                      <a:pt x="8" y="19"/>
                    </a:cubicBezTo>
                    <a:cubicBezTo>
                      <a:pt x="0" y="26"/>
                      <a:pt x="56" y="39"/>
                      <a:pt x="66" y="43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49" name="Freeform 45"/>
              <p:cNvSpPr>
                <a:spLocks/>
              </p:cNvSpPr>
              <p:nvPr/>
            </p:nvSpPr>
            <p:spPr bwMode="auto">
              <a:xfrm flipH="1">
                <a:off x="1592" y="3663"/>
                <a:ext cx="114" cy="4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8" y="19"/>
                  </a:cxn>
                  <a:cxn ang="0">
                    <a:pos x="66" y="43"/>
                  </a:cxn>
                </a:cxnLst>
                <a:rect l="0" t="0" r="r" b="b"/>
                <a:pathLst>
                  <a:path w="114" h="43">
                    <a:moveTo>
                      <a:pt x="114" y="0"/>
                    </a:moveTo>
                    <a:cubicBezTo>
                      <a:pt x="65" y="6"/>
                      <a:pt x="16" y="12"/>
                      <a:pt x="8" y="19"/>
                    </a:cubicBezTo>
                    <a:cubicBezTo>
                      <a:pt x="0" y="26"/>
                      <a:pt x="56" y="39"/>
                      <a:pt x="66" y="43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6750" name="Rectangle 46" descr="Oak"/>
            <p:cNvSpPr>
              <a:spLocks noChangeArrowheads="1"/>
            </p:cNvSpPr>
            <p:nvPr/>
          </p:nvSpPr>
          <p:spPr bwMode="auto">
            <a:xfrm rot="1036924">
              <a:off x="540" y="2049"/>
              <a:ext cx="655" cy="13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751" name="Text Box 47"/>
          <p:cNvSpPr txBox="1">
            <a:spLocks noChangeArrowheads="1"/>
          </p:cNvSpPr>
          <p:nvPr/>
        </p:nvSpPr>
        <p:spPr bwMode="auto">
          <a:xfrm>
            <a:off x="4038600" y="884829"/>
            <a:ext cx="914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Exit</a:t>
            </a:r>
          </a:p>
        </p:txBody>
      </p:sp>
      <p:sp>
        <p:nvSpPr>
          <p:cNvPr id="456752" name="Rectangle 48"/>
          <p:cNvSpPr>
            <a:spLocks noChangeArrowheads="1"/>
          </p:cNvSpPr>
          <p:nvPr/>
        </p:nvSpPr>
        <p:spPr bwMode="auto">
          <a:xfrm>
            <a:off x="3352800" y="5043488"/>
            <a:ext cx="109378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Entry</a:t>
            </a:r>
          </a:p>
        </p:txBody>
      </p:sp>
      <p:sp>
        <p:nvSpPr>
          <p:cNvPr id="456753" name="Rectangle 49"/>
          <p:cNvSpPr>
            <a:spLocks noChangeArrowheads="1"/>
          </p:cNvSpPr>
          <p:nvPr/>
        </p:nvSpPr>
        <p:spPr bwMode="auto">
          <a:xfrm>
            <a:off x="6172200" y="1676400"/>
            <a:ext cx="12715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Empty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1870984" y="3788228"/>
            <a:ext cx="890589" cy="989469"/>
            <a:chOff x="1870984" y="3788228"/>
            <a:chExt cx="890589" cy="989469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1870984" y="4064909"/>
              <a:ext cx="890589" cy="712788"/>
              <a:chOff x="630" y="2524"/>
              <a:chExt cx="561" cy="449"/>
            </a:xfrm>
          </p:grpSpPr>
          <p:sp>
            <p:nvSpPr>
              <p:cNvPr id="456756" name="Oval 52"/>
              <p:cNvSpPr>
                <a:spLocks noChangeArrowheads="1"/>
              </p:cNvSpPr>
              <p:nvPr/>
            </p:nvSpPr>
            <p:spPr bwMode="auto">
              <a:xfrm>
                <a:off x="630" y="2524"/>
                <a:ext cx="527" cy="449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6757" name="Line 53"/>
              <p:cNvSpPr>
                <a:spLocks noChangeShapeType="1"/>
              </p:cNvSpPr>
              <p:nvPr/>
            </p:nvSpPr>
            <p:spPr bwMode="auto">
              <a:xfrm>
                <a:off x="747" y="2626"/>
                <a:ext cx="171" cy="28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58" name="Line 54"/>
              <p:cNvSpPr>
                <a:spLocks noChangeShapeType="1"/>
              </p:cNvSpPr>
              <p:nvPr/>
            </p:nvSpPr>
            <p:spPr bwMode="auto">
              <a:xfrm flipV="1">
                <a:off x="918" y="2621"/>
                <a:ext cx="160" cy="27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59" name="Rectangle 55"/>
              <p:cNvSpPr>
                <a:spLocks noChangeArrowheads="1"/>
              </p:cNvSpPr>
              <p:nvPr/>
            </p:nvSpPr>
            <p:spPr bwMode="auto">
              <a:xfrm>
                <a:off x="808" y="2558"/>
                <a:ext cx="383" cy="262"/>
              </a:xfrm>
              <a:prstGeom prst="rect">
                <a:avLst/>
              </a:prstGeom>
              <a:noFill/>
              <a:ln w="5715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70000"/>
                  </a:lnSpc>
                </a:pPr>
                <a:r>
                  <a:rPr lang="en-US" sz="1600" dirty="0" smtClean="0">
                    <a:latin typeface="+mn-lt"/>
                  </a:rPr>
                  <a:t>CA 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600" dirty="0" smtClean="0">
                    <a:latin typeface="+mn-lt"/>
                  </a:rPr>
                  <a:t>6</a:t>
                </a:r>
                <a:endParaRPr lang="en-US" sz="1600" dirty="0">
                  <a:latin typeface="+mn-lt"/>
                </a:endParaRPr>
              </a:p>
            </p:txBody>
          </p:sp>
        </p:grpSp>
        <p:sp>
          <p:nvSpPr>
            <p:cNvPr id="456760" name="Line 56"/>
            <p:cNvSpPr>
              <a:spLocks noChangeShapeType="1"/>
            </p:cNvSpPr>
            <p:nvPr/>
          </p:nvSpPr>
          <p:spPr bwMode="auto">
            <a:xfrm flipH="1" flipV="1">
              <a:off x="1901371" y="3788228"/>
              <a:ext cx="336327" cy="2623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754063" y="1423988"/>
            <a:ext cx="2141537" cy="1319212"/>
            <a:chOff x="370" y="703"/>
            <a:chExt cx="1349" cy="831"/>
          </a:xfrm>
        </p:grpSpPr>
        <p:sp>
          <p:nvSpPr>
            <p:cNvPr id="456762" name="Cloud"/>
            <p:cNvSpPr>
              <a:spLocks noChangeAspect="1" noEditPoints="1" noChangeArrowheads="1"/>
            </p:cNvSpPr>
            <p:nvPr/>
          </p:nvSpPr>
          <p:spPr bwMode="auto">
            <a:xfrm>
              <a:off x="472" y="892"/>
              <a:ext cx="1247" cy="27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63" name="AutoShape 59"/>
            <p:cNvSpPr>
              <a:spLocks noChangeArrowheads="1"/>
            </p:cNvSpPr>
            <p:nvPr/>
          </p:nvSpPr>
          <p:spPr bwMode="auto">
            <a:xfrm rot="564369">
              <a:off x="370" y="703"/>
              <a:ext cx="595" cy="78"/>
            </a:xfrm>
            <a:prstGeom prst="flowChartMagneticDrum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64" name="Freeform 60"/>
            <p:cNvSpPr>
              <a:spLocks/>
            </p:cNvSpPr>
            <p:nvPr/>
          </p:nvSpPr>
          <p:spPr bwMode="auto">
            <a:xfrm>
              <a:off x="814" y="790"/>
              <a:ext cx="149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25"/>
                </a:cxn>
                <a:cxn ang="0">
                  <a:pos x="131" y="91"/>
                </a:cxn>
                <a:cxn ang="0">
                  <a:pos x="148" y="148"/>
                </a:cxn>
              </a:cxnLst>
              <a:rect l="0" t="0" r="r" b="b"/>
              <a:pathLst>
                <a:path w="149" h="148">
                  <a:moveTo>
                    <a:pt x="0" y="0"/>
                  </a:moveTo>
                  <a:cubicBezTo>
                    <a:pt x="30" y="10"/>
                    <a:pt x="60" y="18"/>
                    <a:pt x="90" y="25"/>
                  </a:cubicBezTo>
                  <a:cubicBezTo>
                    <a:pt x="105" y="48"/>
                    <a:pt x="112" y="71"/>
                    <a:pt x="131" y="91"/>
                  </a:cubicBezTo>
                  <a:cubicBezTo>
                    <a:pt x="149" y="143"/>
                    <a:pt x="148" y="123"/>
                    <a:pt x="148" y="148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65" name="Freeform 61"/>
            <p:cNvSpPr>
              <a:spLocks/>
            </p:cNvSpPr>
            <p:nvPr/>
          </p:nvSpPr>
          <p:spPr bwMode="auto">
            <a:xfrm>
              <a:off x="911" y="770"/>
              <a:ext cx="149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25"/>
                </a:cxn>
                <a:cxn ang="0">
                  <a:pos x="131" y="91"/>
                </a:cxn>
                <a:cxn ang="0">
                  <a:pos x="148" y="148"/>
                </a:cxn>
              </a:cxnLst>
              <a:rect l="0" t="0" r="r" b="b"/>
              <a:pathLst>
                <a:path w="149" h="148">
                  <a:moveTo>
                    <a:pt x="0" y="0"/>
                  </a:moveTo>
                  <a:cubicBezTo>
                    <a:pt x="30" y="10"/>
                    <a:pt x="60" y="18"/>
                    <a:pt x="90" y="25"/>
                  </a:cubicBezTo>
                  <a:cubicBezTo>
                    <a:pt x="105" y="48"/>
                    <a:pt x="112" y="71"/>
                    <a:pt x="131" y="91"/>
                  </a:cubicBezTo>
                  <a:cubicBezTo>
                    <a:pt x="149" y="143"/>
                    <a:pt x="148" y="123"/>
                    <a:pt x="148" y="148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66" name="Freeform 62"/>
            <p:cNvSpPr>
              <a:spLocks/>
            </p:cNvSpPr>
            <p:nvPr/>
          </p:nvSpPr>
          <p:spPr bwMode="auto">
            <a:xfrm>
              <a:off x="884" y="792"/>
              <a:ext cx="149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25"/>
                </a:cxn>
                <a:cxn ang="0">
                  <a:pos x="131" y="91"/>
                </a:cxn>
                <a:cxn ang="0">
                  <a:pos x="148" y="148"/>
                </a:cxn>
              </a:cxnLst>
              <a:rect l="0" t="0" r="r" b="b"/>
              <a:pathLst>
                <a:path w="149" h="148">
                  <a:moveTo>
                    <a:pt x="0" y="0"/>
                  </a:moveTo>
                  <a:cubicBezTo>
                    <a:pt x="30" y="10"/>
                    <a:pt x="60" y="18"/>
                    <a:pt x="90" y="25"/>
                  </a:cubicBezTo>
                  <a:cubicBezTo>
                    <a:pt x="105" y="48"/>
                    <a:pt x="112" y="71"/>
                    <a:pt x="131" y="91"/>
                  </a:cubicBezTo>
                  <a:cubicBezTo>
                    <a:pt x="149" y="143"/>
                    <a:pt x="148" y="123"/>
                    <a:pt x="148" y="148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67" name="Freeform 63"/>
            <p:cNvSpPr>
              <a:spLocks/>
            </p:cNvSpPr>
            <p:nvPr/>
          </p:nvSpPr>
          <p:spPr bwMode="auto">
            <a:xfrm>
              <a:off x="843" y="783"/>
              <a:ext cx="149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25"/>
                </a:cxn>
                <a:cxn ang="0">
                  <a:pos x="131" y="91"/>
                </a:cxn>
                <a:cxn ang="0">
                  <a:pos x="148" y="148"/>
                </a:cxn>
              </a:cxnLst>
              <a:rect l="0" t="0" r="r" b="b"/>
              <a:pathLst>
                <a:path w="149" h="148">
                  <a:moveTo>
                    <a:pt x="0" y="0"/>
                  </a:moveTo>
                  <a:cubicBezTo>
                    <a:pt x="30" y="10"/>
                    <a:pt x="60" y="18"/>
                    <a:pt x="90" y="25"/>
                  </a:cubicBezTo>
                  <a:cubicBezTo>
                    <a:pt x="105" y="48"/>
                    <a:pt x="112" y="71"/>
                    <a:pt x="131" y="91"/>
                  </a:cubicBezTo>
                  <a:cubicBezTo>
                    <a:pt x="149" y="143"/>
                    <a:pt x="148" y="123"/>
                    <a:pt x="148" y="148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68" name="Rectangle 64"/>
            <p:cNvSpPr>
              <a:spLocks noChangeArrowheads="1"/>
            </p:cNvSpPr>
            <p:nvPr/>
          </p:nvSpPr>
          <p:spPr bwMode="auto">
            <a:xfrm>
              <a:off x="709" y="1207"/>
              <a:ext cx="7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Water</a:t>
              </a:r>
            </a:p>
          </p:txBody>
        </p:sp>
      </p:grpSp>
      <p:sp>
        <p:nvSpPr>
          <p:cNvPr id="456769" name="Line 65"/>
          <p:cNvSpPr>
            <a:spLocks noChangeShapeType="1"/>
          </p:cNvSpPr>
          <p:nvPr/>
        </p:nvSpPr>
        <p:spPr bwMode="auto">
          <a:xfrm>
            <a:off x="4951413" y="2479675"/>
            <a:ext cx="581025" cy="465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70" name="Line 66"/>
          <p:cNvSpPr>
            <a:spLocks noChangeShapeType="1"/>
          </p:cNvSpPr>
          <p:nvPr/>
        </p:nvSpPr>
        <p:spPr bwMode="auto">
          <a:xfrm flipV="1">
            <a:off x="4926013" y="2479675"/>
            <a:ext cx="581025" cy="465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71" name="Line 67"/>
          <p:cNvSpPr>
            <a:spLocks noChangeShapeType="1"/>
          </p:cNvSpPr>
          <p:nvPr/>
        </p:nvSpPr>
        <p:spPr bwMode="auto">
          <a:xfrm>
            <a:off x="3276600" y="1752600"/>
            <a:ext cx="581025" cy="465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3276601" y="1752601"/>
            <a:ext cx="1516063" cy="469901"/>
            <a:chOff x="2040" y="450"/>
            <a:chExt cx="955" cy="296"/>
          </a:xfrm>
        </p:grpSpPr>
        <p:sp>
          <p:nvSpPr>
            <p:cNvPr id="456773" name="Line 69"/>
            <p:cNvSpPr>
              <a:spLocks noChangeShapeType="1"/>
            </p:cNvSpPr>
            <p:nvPr/>
          </p:nvSpPr>
          <p:spPr bwMode="auto">
            <a:xfrm flipV="1">
              <a:off x="2040" y="450"/>
              <a:ext cx="366" cy="2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74" name="Text Box 70"/>
            <p:cNvSpPr txBox="1">
              <a:spLocks noChangeArrowheads="1"/>
            </p:cNvSpPr>
            <p:nvPr/>
          </p:nvSpPr>
          <p:spPr bwMode="auto">
            <a:xfrm>
              <a:off x="2390" y="453"/>
              <a:ext cx="605" cy="293"/>
            </a:xfrm>
            <a:prstGeom prst="rect">
              <a:avLst/>
            </a:prstGeom>
            <a:noFill/>
            <a:ln w="57150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 sz="2200" b="1" dirty="0">
                  <a:latin typeface="+mn-lt"/>
                </a:rPr>
                <a:t>Water</a:t>
              </a:r>
            </a:p>
          </p:txBody>
        </p:sp>
      </p:grpSp>
      <p:sp>
        <p:nvSpPr>
          <p:cNvPr id="456775" name="Line 71"/>
          <p:cNvSpPr>
            <a:spLocks noChangeShapeType="1"/>
          </p:cNvSpPr>
          <p:nvPr/>
        </p:nvSpPr>
        <p:spPr bwMode="auto">
          <a:xfrm>
            <a:off x="3200400" y="3886200"/>
            <a:ext cx="581025" cy="465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3200404" y="3886201"/>
            <a:ext cx="898526" cy="954088"/>
            <a:chOff x="2016" y="1562"/>
            <a:chExt cx="566" cy="601"/>
          </a:xfrm>
        </p:grpSpPr>
        <p:sp>
          <p:nvSpPr>
            <p:cNvPr id="456777" name="Line 73"/>
            <p:cNvSpPr>
              <a:spLocks noChangeShapeType="1"/>
            </p:cNvSpPr>
            <p:nvPr/>
          </p:nvSpPr>
          <p:spPr bwMode="auto">
            <a:xfrm flipV="1">
              <a:off x="2040" y="1562"/>
              <a:ext cx="366" cy="2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78" name="Rectangle 74"/>
            <p:cNvSpPr>
              <a:spLocks noChangeArrowheads="1"/>
            </p:cNvSpPr>
            <p:nvPr/>
          </p:nvSpPr>
          <p:spPr bwMode="auto">
            <a:xfrm>
              <a:off x="2016" y="1872"/>
              <a:ext cx="566" cy="291"/>
            </a:xfrm>
            <a:prstGeom prst="rect">
              <a:avLst/>
            </a:prstGeom>
            <a:noFill/>
            <a:ln w="57150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 b="1" dirty="0">
                  <a:latin typeface="+mn-lt"/>
                </a:rPr>
                <a:t>1 - L</a:t>
              </a:r>
            </a:p>
          </p:txBody>
        </p:sp>
      </p:grpSp>
      <p:sp>
        <p:nvSpPr>
          <p:cNvPr id="456779" name="Line 75"/>
          <p:cNvSpPr>
            <a:spLocks noChangeShapeType="1"/>
          </p:cNvSpPr>
          <p:nvPr/>
        </p:nvSpPr>
        <p:spPr bwMode="auto">
          <a:xfrm>
            <a:off x="4876800" y="3954463"/>
            <a:ext cx="581025" cy="465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81" name="Line 77"/>
          <p:cNvSpPr>
            <a:spLocks noChangeShapeType="1"/>
          </p:cNvSpPr>
          <p:nvPr/>
        </p:nvSpPr>
        <p:spPr bwMode="auto">
          <a:xfrm flipV="1">
            <a:off x="4894263" y="3967163"/>
            <a:ext cx="581025" cy="465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82" name="Rectangle 78"/>
          <p:cNvSpPr>
            <a:spLocks noChangeArrowheads="1"/>
          </p:cNvSpPr>
          <p:nvPr/>
        </p:nvSpPr>
        <p:spPr bwMode="auto">
          <a:xfrm>
            <a:off x="4800600" y="4403725"/>
            <a:ext cx="733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</a:rPr>
              <a:t>2 - D</a:t>
            </a:r>
          </a:p>
        </p:txBody>
      </p:sp>
      <p:sp>
        <p:nvSpPr>
          <p:cNvPr id="456783" name="Line 79"/>
          <p:cNvSpPr>
            <a:spLocks noChangeShapeType="1"/>
          </p:cNvSpPr>
          <p:nvPr/>
        </p:nvSpPr>
        <p:spPr bwMode="auto">
          <a:xfrm rot="5400000">
            <a:off x="5198269" y="4461669"/>
            <a:ext cx="87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84" name="Line 80"/>
          <p:cNvSpPr>
            <a:spLocks noChangeShapeType="1"/>
          </p:cNvSpPr>
          <p:nvPr/>
        </p:nvSpPr>
        <p:spPr bwMode="auto">
          <a:xfrm flipV="1">
            <a:off x="4951413" y="5386388"/>
            <a:ext cx="1152525" cy="984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85" name="Line 81"/>
          <p:cNvSpPr>
            <a:spLocks noChangeShapeType="1"/>
          </p:cNvSpPr>
          <p:nvPr/>
        </p:nvSpPr>
        <p:spPr bwMode="auto">
          <a:xfrm>
            <a:off x="5002213" y="5386388"/>
            <a:ext cx="1152525" cy="984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86" name="Text Box 82"/>
          <p:cNvSpPr txBox="1">
            <a:spLocks noChangeArrowheads="1"/>
          </p:cNvSpPr>
          <p:nvPr/>
        </p:nvSpPr>
        <p:spPr bwMode="auto">
          <a:xfrm>
            <a:off x="4230688" y="5513388"/>
            <a:ext cx="1390650" cy="785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en-US" sz="2000" b="1" dirty="0">
                <a:latin typeface="Arial" pitchFamily="34" charset="0"/>
              </a:rPr>
              <a:t>CA-6</a:t>
            </a:r>
          </a:p>
          <a:p>
            <a:pPr algn="l" eaLnBrk="0" hangingPunct="0">
              <a:lnSpc>
                <a:spcPct val="75000"/>
              </a:lnSpc>
            </a:pPr>
            <a:r>
              <a:rPr lang="en-US" sz="2000" b="1" dirty="0">
                <a:latin typeface="Arial" pitchFamily="34" charset="0"/>
              </a:rPr>
              <a:t>1-12</a:t>
            </a:r>
          </a:p>
          <a:p>
            <a:pPr algn="l" eaLnBrk="0" hangingPunct="0">
              <a:lnSpc>
                <a:spcPct val="75000"/>
              </a:lnSpc>
            </a:pPr>
            <a:r>
              <a:rPr lang="en-US" sz="2000" b="1" dirty="0">
                <a:latin typeface="Arial" pitchFamily="34" charset="0"/>
              </a:rPr>
              <a:t>1300</a:t>
            </a:r>
          </a:p>
        </p:txBody>
      </p:sp>
      <p:sp>
        <p:nvSpPr>
          <p:cNvPr id="456787" name="Rectangle 83"/>
          <p:cNvSpPr>
            <a:spLocks noChangeArrowheads="1"/>
          </p:cNvSpPr>
          <p:nvPr/>
        </p:nvSpPr>
        <p:spPr bwMode="auto">
          <a:xfrm>
            <a:off x="5900738" y="564991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</a:rPr>
              <a:t>Water</a:t>
            </a:r>
          </a:p>
        </p:txBody>
      </p:sp>
      <p:sp>
        <p:nvSpPr>
          <p:cNvPr id="456788" name="Rectangle 84"/>
          <p:cNvSpPr>
            <a:spLocks noChangeArrowheads="1"/>
          </p:cNvSpPr>
          <p:nvPr/>
        </p:nvSpPr>
        <p:spPr bwMode="auto">
          <a:xfrm>
            <a:off x="5197474" y="6096000"/>
            <a:ext cx="791201" cy="683264"/>
          </a:xfrm>
          <a:prstGeom prst="rect">
            <a:avLst/>
          </a:prstGeom>
          <a:noFill/>
          <a:ln w="57150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>
                <a:latin typeface="+mn-lt"/>
              </a:rPr>
              <a:t>1-L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+mn-lt"/>
              </a:rPr>
              <a:t>2-D</a:t>
            </a:r>
          </a:p>
        </p:txBody>
      </p:sp>
      <p:sp>
        <p:nvSpPr>
          <p:cNvPr id="456789" name="Rectangle 85"/>
          <p:cNvSpPr>
            <a:spLocks noChangeArrowheads="1"/>
          </p:cNvSpPr>
          <p:nvPr/>
        </p:nvSpPr>
        <p:spPr bwMode="auto">
          <a:xfrm>
            <a:off x="5156200" y="4997450"/>
            <a:ext cx="749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 dirty="0">
                <a:latin typeface="Arial" pitchFamily="34" charset="0"/>
              </a:rPr>
              <a:t>1-12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dirty="0">
                <a:latin typeface="Arial" pitchFamily="34" charset="0"/>
              </a:rPr>
              <a:t>1500</a:t>
            </a:r>
          </a:p>
        </p:txBody>
      </p: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5795965" y="3592701"/>
            <a:ext cx="2193926" cy="1111250"/>
            <a:chOff x="3651" y="2268"/>
            <a:chExt cx="1382" cy="700"/>
          </a:xfrm>
        </p:grpSpPr>
        <p:sp>
          <p:nvSpPr>
            <p:cNvPr id="456791" name="Line 87"/>
            <p:cNvSpPr>
              <a:spLocks noChangeShapeType="1"/>
            </p:cNvSpPr>
            <p:nvPr/>
          </p:nvSpPr>
          <p:spPr bwMode="auto">
            <a:xfrm flipV="1">
              <a:off x="4764" y="2283"/>
              <a:ext cx="30" cy="2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92" name="Line 88"/>
            <p:cNvSpPr>
              <a:spLocks noChangeShapeType="1"/>
            </p:cNvSpPr>
            <p:nvPr/>
          </p:nvSpPr>
          <p:spPr bwMode="auto">
            <a:xfrm flipH="1" flipV="1">
              <a:off x="3872" y="2268"/>
              <a:ext cx="13" cy="2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3651" y="2495"/>
              <a:ext cx="558" cy="463"/>
              <a:chOff x="3651" y="2495"/>
              <a:chExt cx="558" cy="463"/>
            </a:xfrm>
          </p:grpSpPr>
          <p:sp>
            <p:nvSpPr>
              <p:cNvPr id="456794" name="Oval 90"/>
              <p:cNvSpPr>
                <a:spLocks noChangeArrowheads="1"/>
              </p:cNvSpPr>
              <p:nvPr/>
            </p:nvSpPr>
            <p:spPr bwMode="auto">
              <a:xfrm>
                <a:off x="3651" y="2497"/>
                <a:ext cx="558" cy="461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95" name="Line 91"/>
              <p:cNvSpPr>
                <a:spLocks noChangeShapeType="1"/>
              </p:cNvSpPr>
              <p:nvPr/>
            </p:nvSpPr>
            <p:spPr bwMode="auto">
              <a:xfrm>
                <a:off x="3764" y="2592"/>
                <a:ext cx="168" cy="29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96" name="Line 92"/>
              <p:cNvSpPr>
                <a:spLocks noChangeShapeType="1"/>
              </p:cNvSpPr>
              <p:nvPr/>
            </p:nvSpPr>
            <p:spPr bwMode="auto">
              <a:xfrm flipV="1">
                <a:off x="3932" y="2597"/>
                <a:ext cx="160" cy="2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97" name="Rectangle 93"/>
              <p:cNvSpPr>
                <a:spLocks noChangeArrowheads="1"/>
              </p:cNvSpPr>
              <p:nvPr/>
            </p:nvSpPr>
            <p:spPr bwMode="auto">
              <a:xfrm>
                <a:off x="3743" y="2495"/>
                <a:ext cx="387" cy="384"/>
              </a:xfrm>
              <a:prstGeom prst="rect">
                <a:avLst/>
              </a:prstGeom>
              <a:noFill/>
              <a:ln w="57150">
                <a:noFill/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+mn-lt"/>
                  </a:rPr>
                  <a:t>CA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+mn-lt"/>
                  </a:rPr>
                  <a:t>   6</a:t>
                </a:r>
              </a:p>
            </p:txBody>
          </p:sp>
          <p:sp>
            <p:nvSpPr>
              <p:cNvPr id="456798" name="Line 94"/>
              <p:cNvSpPr>
                <a:spLocks noChangeShapeType="1"/>
              </p:cNvSpPr>
              <p:nvPr/>
            </p:nvSpPr>
            <p:spPr bwMode="auto">
              <a:xfrm>
                <a:off x="3759" y="2770"/>
                <a:ext cx="351" cy="2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486" y="2504"/>
              <a:ext cx="547" cy="464"/>
              <a:chOff x="3627" y="2480"/>
              <a:chExt cx="547" cy="464"/>
            </a:xfrm>
          </p:grpSpPr>
          <p:sp>
            <p:nvSpPr>
              <p:cNvPr id="456800" name="Oval 96"/>
              <p:cNvSpPr>
                <a:spLocks noChangeArrowheads="1"/>
              </p:cNvSpPr>
              <p:nvPr/>
            </p:nvSpPr>
            <p:spPr bwMode="auto">
              <a:xfrm>
                <a:off x="3627" y="2480"/>
                <a:ext cx="547" cy="46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801" name="Line 97"/>
              <p:cNvSpPr>
                <a:spLocks noChangeShapeType="1"/>
              </p:cNvSpPr>
              <p:nvPr/>
            </p:nvSpPr>
            <p:spPr bwMode="auto">
              <a:xfrm>
                <a:off x="3771" y="2597"/>
                <a:ext cx="161" cy="2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802" name="Line 98"/>
              <p:cNvSpPr>
                <a:spLocks noChangeShapeType="1"/>
              </p:cNvSpPr>
              <p:nvPr/>
            </p:nvSpPr>
            <p:spPr bwMode="auto">
              <a:xfrm flipV="1">
                <a:off x="3932" y="2597"/>
                <a:ext cx="160" cy="2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803" name="Rectangle 99"/>
              <p:cNvSpPr>
                <a:spLocks noChangeArrowheads="1"/>
              </p:cNvSpPr>
              <p:nvPr/>
            </p:nvSpPr>
            <p:spPr bwMode="auto">
              <a:xfrm>
                <a:off x="3743" y="2505"/>
                <a:ext cx="387" cy="384"/>
              </a:xfrm>
              <a:prstGeom prst="rect">
                <a:avLst/>
              </a:prstGeom>
              <a:noFill/>
              <a:ln w="57150">
                <a:noFill/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+mn-lt"/>
                  </a:rPr>
                  <a:t>CA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+mn-lt"/>
                  </a:rPr>
                  <a:t>   6</a:t>
                </a:r>
              </a:p>
            </p:txBody>
          </p:sp>
          <p:sp>
            <p:nvSpPr>
              <p:cNvPr id="456804" name="Line 100"/>
              <p:cNvSpPr>
                <a:spLocks noChangeShapeType="1"/>
              </p:cNvSpPr>
              <p:nvPr/>
            </p:nvSpPr>
            <p:spPr bwMode="auto">
              <a:xfrm>
                <a:off x="3760" y="2757"/>
                <a:ext cx="314" cy="2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0" name="Slide Number Placeholder 9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779C4-7A89-4309-AB3B-392D05843BB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09287" y="6608825"/>
            <a:ext cx="7465188" cy="24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Source Unknown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5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5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5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45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5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5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45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69" grpId="0" animBg="1"/>
      <p:bldP spid="456770" grpId="0" animBg="1"/>
      <p:bldP spid="456771" grpId="0" animBg="1"/>
      <p:bldP spid="456775" grpId="0" animBg="1"/>
      <p:bldP spid="456779" grpId="0" animBg="1"/>
      <p:bldP spid="456781" grpId="0" animBg="1"/>
      <p:bldP spid="456782" grpId="0"/>
      <p:bldP spid="456784" grpId="0" animBg="1"/>
      <p:bldP spid="456785" grpId="0" animBg="1"/>
      <p:bldP spid="456786" grpId="0" autoUpdateAnimBg="0"/>
      <p:bldP spid="456787" grpId="0" autoUpdateAnimBg="0"/>
      <p:bldP spid="456788" grpId="0" autoUpdateAnimBg="0"/>
      <p:bldP spid="456789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11680"/>
            <a:ext cx="8229600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SAR responders must have uniform standardized system for marking buildings or other structures to indicate the status of searched structures.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Having a common search marking system reduces the possibility of redundant searches.</a:t>
            </a:r>
            <a:endParaRPr lang="en-US" sz="2800" dirty="0">
              <a:latin typeface="+mn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92579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2B9254A-4017-4F39-B9DC-A3C3F29DDA83}" type="slidenum">
              <a:rPr lang="en-US" b="0" smtClean="0"/>
              <a:pPr/>
              <a:t>60</a:t>
            </a:fld>
            <a:endParaRPr lang="en-US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5" y="1250120"/>
            <a:ext cx="8229600" cy="513661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“The </a:t>
            </a:r>
            <a:r>
              <a:rPr lang="en-US" dirty="0" err="1" smtClean="0"/>
              <a:t>USNG</a:t>
            </a:r>
            <a:r>
              <a:rPr lang="en-US" dirty="0" smtClean="0"/>
              <a:t> is intended to create a more </a:t>
            </a:r>
            <a:r>
              <a:rPr lang="en-US" b="1" i="1" dirty="0" smtClean="0"/>
              <a:t>interoperable environment </a:t>
            </a:r>
            <a:r>
              <a:rPr lang="en-US" dirty="0" smtClean="0"/>
              <a:t>… by establishing a </a:t>
            </a:r>
            <a:r>
              <a:rPr lang="en-US" b="1" i="1" dirty="0" smtClean="0"/>
              <a:t>preferred nationally-consistent grid reference system</a:t>
            </a:r>
            <a:r>
              <a:rPr lang="en-US" dirty="0" smtClean="0"/>
              <a:t>.”</a:t>
            </a:r>
          </a:p>
          <a:p>
            <a:pPr marL="0" indent="0" algn="ctr">
              <a:buNone/>
            </a:pPr>
            <a:endParaRPr lang="en-US" sz="700" dirty="0" smtClean="0"/>
          </a:p>
          <a:p>
            <a:pPr algn="r">
              <a:buNone/>
            </a:pPr>
            <a:endParaRPr lang="en-US" sz="2000" b="1" dirty="0" smtClean="0"/>
          </a:p>
          <a:p>
            <a:pPr algn="r">
              <a:buNone/>
            </a:pPr>
            <a:endParaRPr lang="en-US" sz="2000" b="1" dirty="0" smtClean="0"/>
          </a:p>
          <a:p>
            <a:pPr algn="r">
              <a:buNone/>
            </a:pPr>
            <a:endParaRPr lang="en-US" sz="2000" b="1" dirty="0" smtClean="0"/>
          </a:p>
          <a:p>
            <a:pPr algn="r">
              <a:buNone/>
            </a:pPr>
            <a:r>
              <a:rPr lang="en-US" sz="1800" b="1" dirty="0" smtClean="0"/>
              <a:t>CATASTROPHIC INCIDENT SEARCH AND RESCUE (</a:t>
            </a:r>
            <a:r>
              <a:rPr lang="en-US" sz="1800" b="1" dirty="0" err="1" smtClean="0"/>
              <a:t>CISAR</a:t>
            </a:r>
            <a:r>
              <a:rPr lang="en-US" sz="1800" b="1" dirty="0" smtClean="0"/>
              <a:t>) ADDENDUM</a:t>
            </a:r>
          </a:p>
          <a:p>
            <a:pPr algn="r">
              <a:buNone/>
            </a:pPr>
            <a:r>
              <a:rPr lang="en-US" sz="1800" b="1" dirty="0" smtClean="0"/>
              <a:t>to the National Search and Rescue Manual</a:t>
            </a:r>
          </a:p>
          <a:p>
            <a:pPr algn="r">
              <a:buNone/>
            </a:pPr>
            <a:r>
              <a:rPr lang="en-US" sz="1800" dirty="0" smtClean="0"/>
              <a:t>Version 1.1 (August 2008)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013"/>
            <a:ext cx="9144000" cy="1143000"/>
          </a:xfrm>
        </p:spPr>
        <p:txBody>
          <a:bodyPr/>
          <a:lstStyle/>
          <a:p>
            <a:r>
              <a:rPr lang="en-US" dirty="0" smtClean="0"/>
              <a:t>CISAR Addendum &amp; the USNG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1310"/>
            <a:ext cx="8229600" cy="3663012"/>
          </a:xfrm>
        </p:spPr>
        <p:txBody>
          <a:bodyPr/>
          <a:lstStyle/>
          <a:p>
            <a:pPr marL="457200" indent="-457200"/>
            <a:r>
              <a:rPr lang="en-US" dirty="0" err="1" smtClean="0"/>
              <a:t>AHJ</a:t>
            </a:r>
            <a:r>
              <a:rPr lang="en-US" dirty="0" smtClean="0"/>
              <a:t> may determine which geographic reference system will be used</a:t>
            </a:r>
          </a:p>
          <a:p>
            <a:pPr marL="457200" indent="-457200"/>
            <a:r>
              <a:rPr lang="en-US" dirty="0" smtClean="0"/>
              <a:t>Selected geographic reference system should be listed in the Incident Communications Plan (Form ICS 205)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National SAR Committee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err="1" smtClean="0"/>
              <a:t>CISAR</a:t>
            </a:r>
            <a:r>
              <a:rPr lang="en-US" sz="2000" dirty="0" smtClean="0"/>
              <a:t> Geo-referencing Matrix</a:t>
            </a:r>
            <a:endParaRPr lang="en-US" sz="3600" dirty="0"/>
          </a:p>
        </p:txBody>
      </p:sp>
      <p:pic>
        <p:nvPicPr>
          <p:cNvPr id="361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27" y="2009775"/>
            <a:ext cx="81451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Process 3"/>
          <p:cNvSpPr/>
          <p:nvPr/>
        </p:nvSpPr>
        <p:spPr bwMode="auto">
          <a:xfrm>
            <a:off x="668740" y="3248167"/>
            <a:ext cx="2797791" cy="341194"/>
          </a:xfrm>
          <a:prstGeom prst="flowChart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Flowchart: Process 4"/>
          <p:cNvSpPr/>
          <p:nvPr/>
        </p:nvSpPr>
        <p:spPr bwMode="auto">
          <a:xfrm>
            <a:off x="671014" y="5515970"/>
            <a:ext cx="2331493" cy="341194"/>
          </a:xfrm>
          <a:prstGeom prst="flowChart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1028131" y="6118746"/>
            <a:ext cx="2797791" cy="341194"/>
          </a:xfrm>
          <a:prstGeom prst="flowChart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Flowchart: Process 6"/>
          <p:cNvSpPr/>
          <p:nvPr/>
        </p:nvSpPr>
        <p:spPr bwMode="auto">
          <a:xfrm>
            <a:off x="661916" y="4701653"/>
            <a:ext cx="2845559" cy="702860"/>
          </a:xfrm>
          <a:prstGeom prst="flowChart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Flowchart: Process 7"/>
          <p:cNvSpPr/>
          <p:nvPr/>
        </p:nvSpPr>
        <p:spPr bwMode="auto">
          <a:xfrm>
            <a:off x="4339988" y="3289109"/>
            <a:ext cx="1364776" cy="272955"/>
          </a:xfrm>
          <a:prstGeom prst="flowChart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Flowchart: Process 8"/>
          <p:cNvSpPr/>
          <p:nvPr/>
        </p:nvSpPr>
        <p:spPr bwMode="auto">
          <a:xfrm>
            <a:off x="4301319" y="4915467"/>
            <a:ext cx="1364776" cy="272955"/>
          </a:xfrm>
          <a:prstGeom prst="flowChart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Flowchart: Process 9"/>
          <p:cNvSpPr/>
          <p:nvPr/>
        </p:nvSpPr>
        <p:spPr bwMode="auto">
          <a:xfrm>
            <a:off x="4344537" y="6159688"/>
            <a:ext cx="1364776" cy="272955"/>
          </a:xfrm>
          <a:prstGeom prst="flowChartProcess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 bwMode="auto">
          <a:xfrm>
            <a:off x="3466531" y="3418764"/>
            <a:ext cx="873457" cy="682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" name="Straight Arrow Connector 12"/>
          <p:cNvCxnSpPr>
            <a:endCxn id="9" idx="1"/>
          </p:cNvCxnSpPr>
          <p:nvPr/>
        </p:nvCxnSpPr>
        <p:spPr bwMode="auto">
          <a:xfrm>
            <a:off x="3537045" y="5045122"/>
            <a:ext cx="764274" cy="682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Straight Arrow Connector 13"/>
          <p:cNvCxnSpPr>
            <a:endCxn id="10" idx="1"/>
          </p:cNvCxnSpPr>
          <p:nvPr/>
        </p:nvCxnSpPr>
        <p:spPr bwMode="auto">
          <a:xfrm flipV="1">
            <a:off x="3798626" y="6296166"/>
            <a:ext cx="545911" cy="68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54A-4017-4F39-B9DC-A3C3F29DDA8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11415</TotalTime>
  <Words>1878</Words>
  <Application>Microsoft Office PowerPoint</Application>
  <PresentationFormat>On-screen Show (4:3)</PresentationFormat>
  <Paragraphs>490</Paragraphs>
  <Slides>61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Aharoni</vt:lpstr>
      <vt:lpstr>Arial</vt:lpstr>
      <vt:lpstr>Arial Rounded MT Bold</vt:lpstr>
      <vt:lpstr>Calibri</vt:lpstr>
      <vt:lpstr>Symbol</vt:lpstr>
      <vt:lpstr>Times</vt:lpstr>
      <vt:lpstr>Times New Roman</vt:lpstr>
      <vt:lpstr>Custom Design</vt:lpstr>
      <vt:lpstr>PowerPoint Presentation</vt:lpstr>
      <vt:lpstr>Module Objective</vt:lpstr>
      <vt:lpstr>Enabling Objectives</vt:lpstr>
      <vt:lpstr>Unit 1</vt:lpstr>
      <vt:lpstr>Terminal Objective</vt:lpstr>
      <vt:lpstr>Enabling Objectives</vt:lpstr>
      <vt:lpstr>PowerPoint Presentation</vt:lpstr>
      <vt:lpstr>CISAR Addendum &amp; the USNG</vt:lpstr>
      <vt:lpstr>National SAR Committee CISAR Geo-referencing Matrix</vt:lpstr>
      <vt:lpstr>US National Grid Coordinate</vt:lpstr>
      <vt:lpstr>PowerPoint Presentation</vt:lpstr>
      <vt:lpstr>Grid Zone Designation (GZD)</vt:lpstr>
      <vt:lpstr>100,000 Meter Square (regional area)</vt:lpstr>
      <vt:lpstr>USNG Accuracy</vt:lpstr>
      <vt:lpstr>USNG Coordinate Communication</vt:lpstr>
      <vt:lpstr>Read RIGHT (Easting)  then UP (Northing)  </vt:lpstr>
      <vt:lpstr>Read RIGHT (Easting)  then UP (Northing)  </vt:lpstr>
      <vt:lpstr>Read RIGHT (Easting)  then UP (Northing)  </vt:lpstr>
      <vt:lpstr>USNG in Disaster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Unit 2</vt:lpstr>
      <vt:lpstr>Terminal Objective</vt:lpstr>
      <vt:lpstr>Enabling Objectives</vt:lpstr>
      <vt:lpstr>Recon</vt:lpstr>
      <vt:lpstr>Recon Methods</vt:lpstr>
      <vt:lpstr>Purpose of Recon</vt:lpstr>
      <vt:lpstr>Recon Team Configuration</vt:lpstr>
      <vt:lpstr>Psychology of Recon</vt:lpstr>
      <vt:lpstr>Hasty Search (Rapid)</vt:lpstr>
      <vt:lpstr>Primary Search</vt:lpstr>
      <vt:lpstr>Secondary Search</vt:lpstr>
      <vt:lpstr>PowerPoint Presentation</vt:lpstr>
      <vt:lpstr>Special Response Team</vt:lpstr>
      <vt:lpstr>Remember!  The AHJ has the authority to modify these definitions.</vt:lpstr>
      <vt:lpstr>Other SAR Terms</vt:lpstr>
      <vt:lpstr>Search Phases</vt:lpstr>
      <vt:lpstr>Summary</vt:lpstr>
      <vt:lpstr>Unit 3</vt:lpstr>
      <vt:lpstr>Terminal Objective</vt:lpstr>
      <vt:lpstr>Enabling Objectives</vt:lpstr>
      <vt:lpstr>Grid and Block Marking</vt:lpstr>
      <vt:lpstr>PowerPoint Presentation</vt:lpstr>
      <vt:lpstr>Side and Floor Identification</vt:lpstr>
      <vt:lpstr>Structure Markings</vt:lpstr>
      <vt:lpstr>Search Markings—Elements</vt:lpstr>
      <vt:lpstr>Search Markings— Example of a Completed Search</vt:lpstr>
      <vt:lpstr>Search Markings— Example of a Completed Search</vt:lpstr>
      <vt:lpstr>Search Markings Initial Entry</vt:lpstr>
      <vt:lpstr>Search Markings Incomplete Search</vt:lpstr>
      <vt:lpstr>Peel and Stick</vt:lpstr>
      <vt:lpstr>PowerPoint Presentation</vt:lpstr>
      <vt:lpstr>Interior Search Markings (each room or area)</vt:lpstr>
      <vt:lpstr>Survivor Markings</vt:lpstr>
      <vt:lpstr>PowerPoint Presentation</vt:lpstr>
      <vt:lpstr>Summary</vt:lpstr>
    </vt:vector>
  </TitlesOfParts>
  <Company>Vertex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Stoner</dc:creator>
  <cp:lastModifiedBy>Sara Ehrlich</cp:lastModifiedBy>
  <cp:revision>419</cp:revision>
  <cp:lastPrinted>2005-12-21T16:28:49Z</cp:lastPrinted>
  <dcterms:created xsi:type="dcterms:W3CDTF">2009-02-13T18:02:33Z</dcterms:created>
  <dcterms:modified xsi:type="dcterms:W3CDTF">2016-02-23T17:54:20Z</dcterms:modified>
</cp:coreProperties>
</file>